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69"/>
  </p:notesMasterIdLst>
  <p:sldIdLst>
    <p:sldId id="256" r:id="rId3"/>
    <p:sldId id="1461" r:id="rId4"/>
    <p:sldId id="493" r:id="rId5"/>
    <p:sldId id="429" r:id="rId6"/>
    <p:sldId id="430" r:id="rId7"/>
    <p:sldId id="431" r:id="rId8"/>
    <p:sldId id="434" r:id="rId9"/>
    <p:sldId id="432" r:id="rId10"/>
    <p:sldId id="433" r:id="rId11"/>
    <p:sldId id="435" r:id="rId12"/>
    <p:sldId id="436" r:id="rId13"/>
    <p:sldId id="437" r:id="rId14"/>
    <p:sldId id="438" r:id="rId15"/>
    <p:sldId id="439" r:id="rId16"/>
    <p:sldId id="440" r:id="rId17"/>
    <p:sldId id="441" r:id="rId18"/>
    <p:sldId id="492" r:id="rId19"/>
    <p:sldId id="442" r:id="rId20"/>
    <p:sldId id="444" r:id="rId21"/>
    <p:sldId id="447" r:id="rId22"/>
    <p:sldId id="445" r:id="rId23"/>
    <p:sldId id="446" r:id="rId24"/>
    <p:sldId id="458" r:id="rId25"/>
    <p:sldId id="448" r:id="rId26"/>
    <p:sldId id="449" r:id="rId27"/>
    <p:sldId id="450" r:id="rId28"/>
    <p:sldId id="451" r:id="rId29"/>
    <p:sldId id="452" r:id="rId30"/>
    <p:sldId id="459" r:id="rId31"/>
    <p:sldId id="453" r:id="rId32"/>
    <p:sldId id="454" r:id="rId33"/>
    <p:sldId id="477" r:id="rId34"/>
    <p:sldId id="455" r:id="rId35"/>
    <p:sldId id="456" r:id="rId36"/>
    <p:sldId id="355" r:id="rId37"/>
    <p:sldId id="457" r:id="rId38"/>
    <p:sldId id="460" r:id="rId39"/>
    <p:sldId id="461" r:id="rId40"/>
    <p:sldId id="462" r:id="rId41"/>
    <p:sldId id="463" r:id="rId42"/>
    <p:sldId id="465" r:id="rId43"/>
    <p:sldId id="464" r:id="rId44"/>
    <p:sldId id="466" r:id="rId45"/>
    <p:sldId id="467" r:id="rId46"/>
    <p:sldId id="468" r:id="rId47"/>
    <p:sldId id="469" r:id="rId48"/>
    <p:sldId id="470" r:id="rId49"/>
    <p:sldId id="471" r:id="rId50"/>
    <p:sldId id="472" r:id="rId51"/>
    <p:sldId id="473" r:id="rId52"/>
    <p:sldId id="474" r:id="rId53"/>
    <p:sldId id="475" r:id="rId54"/>
    <p:sldId id="476" r:id="rId55"/>
    <p:sldId id="480" r:id="rId56"/>
    <p:sldId id="481" r:id="rId57"/>
    <p:sldId id="482" r:id="rId58"/>
    <p:sldId id="485" r:id="rId59"/>
    <p:sldId id="483" r:id="rId60"/>
    <p:sldId id="486" r:id="rId61"/>
    <p:sldId id="487" r:id="rId62"/>
    <p:sldId id="488" r:id="rId63"/>
    <p:sldId id="489" r:id="rId64"/>
    <p:sldId id="490" r:id="rId65"/>
    <p:sldId id="491" r:id="rId66"/>
    <p:sldId id="494" r:id="rId67"/>
    <p:sldId id="258" r:id="rId68"/>
  </p:sldIdLst>
  <p:sldSz cx="9144000" cy="6858000" type="screen4x3"/>
  <p:notesSz cx="6858000" cy="9144000"/>
  <p:embeddedFontLst>
    <p:embeddedFont>
      <p:font typeface="华文中宋" panose="02010600040101010101" pitchFamily="2" charset="-122"/>
      <p:regular r:id="rId73"/>
    </p:embeddedFont>
    <p:embeddedFont>
      <p:font typeface="Calibri" panose="020F0502020204030204" charset="0"/>
      <p:regular r:id="rId74"/>
    </p:embeddedFont>
  </p:embeddedFontLst>
  <p:custDataLst>
    <p:tags r:id="rId7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12" userDrawn="1">
          <p15:clr>
            <a:srgbClr val="A4A3A4"/>
          </p15:clr>
        </p15:guide>
        <p15:guide id="2" pos="5440" userDrawn="1">
          <p15:clr>
            <a:srgbClr val="A4A3A4"/>
          </p15:clr>
        </p15:guide>
        <p15:guide id="3" orient="horz" pos="648" userDrawn="1">
          <p15:clr>
            <a:srgbClr val="A4A3A4"/>
          </p15:clr>
        </p15:guide>
        <p15:guide id="4" orient="horz" pos="712" userDrawn="1">
          <p15:clr>
            <a:srgbClr val="A4A3A4"/>
          </p15:clr>
        </p15:guide>
        <p15:guide id="5" orient="horz" pos="3928" userDrawn="1">
          <p15:clr>
            <a:srgbClr val="A4A3A4"/>
          </p15:clr>
        </p15:guide>
        <p15:guide id="6" orient="horz" pos="38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5989"/>
    <a:srgbClr val="E7E6E6"/>
    <a:srgbClr val="1E4B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65" d="100"/>
          <a:sy n="65" d="100"/>
        </p:scale>
        <p:origin x="1344" y="60"/>
      </p:cViewPr>
      <p:guideLst>
        <p:guide pos="312"/>
        <p:guide pos="5440"/>
        <p:guide orient="horz" pos="648"/>
        <p:guide orient="horz" pos="712"/>
        <p:guide orient="horz" pos="3928"/>
        <p:guide orient="horz" pos="386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5" Type="http://schemas.openxmlformats.org/officeDocument/2006/relationships/tags" Target="tags/tag1.xml"/><Relationship Id="rId74" Type="http://schemas.openxmlformats.org/officeDocument/2006/relationships/font" Target="fonts/font2.fntdata"/><Relationship Id="rId73" Type="http://schemas.openxmlformats.org/officeDocument/2006/relationships/font" Target="fonts/font1.fntdata"/><Relationship Id="rId72" Type="http://schemas.openxmlformats.org/officeDocument/2006/relationships/tableStyles" Target="tableStyles.xml"/><Relationship Id="rId71" Type="http://schemas.openxmlformats.org/officeDocument/2006/relationships/viewProps" Target="viewProps.xml"/><Relationship Id="rId70" Type="http://schemas.openxmlformats.org/officeDocument/2006/relationships/presProps" Target="presProps.xml"/><Relationship Id="rId7" Type="http://schemas.openxmlformats.org/officeDocument/2006/relationships/slide" Target="slides/slide5.xml"/><Relationship Id="rId69" Type="http://schemas.openxmlformats.org/officeDocument/2006/relationships/notesMaster" Target="notesMasters/notesMaster1.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AEAE58-D433-4547-9753-3D7C698E904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846E26-2C13-4E07-8115-90D070C97C3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742950" y="2997200"/>
            <a:ext cx="7772400" cy="1692276"/>
          </a:xfrm>
        </p:spPr>
        <p:txBody>
          <a:bodyPr anchor="b"/>
          <a:lstStyle>
            <a:lvl1pPr algn="ctr">
              <a:defRPr sz="6000">
                <a:solidFill>
                  <a:srgbClr val="2A5989"/>
                </a:solidFill>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en-US" dirty="0"/>
          </a:p>
        </p:txBody>
      </p:sp>
      <p:sp>
        <p:nvSpPr>
          <p:cNvPr id="3" name="Subtitle 2"/>
          <p:cNvSpPr>
            <a:spLocks noGrp="1"/>
          </p:cNvSpPr>
          <p:nvPr>
            <p:ph type="subTitle" idx="1"/>
          </p:nvPr>
        </p:nvSpPr>
        <p:spPr>
          <a:xfrm>
            <a:off x="1143000" y="4927600"/>
            <a:ext cx="6858000" cy="342900"/>
          </a:xfrm>
        </p:spPr>
        <p:txBody>
          <a:bodyPr/>
          <a:lstStyle>
            <a:lvl1pPr marL="0" indent="0" algn="ctr">
              <a:buNone/>
              <a:defRPr sz="2400">
                <a:latin typeface="DFKai-SB" panose="03000509000000000000" pitchFamily="65" charset="-120"/>
                <a:ea typeface="DFKai-SB" panose="03000509000000000000" pitchFamily="65" charset="-12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201765-28EA-41EE-8360-4DCDA7AD8B0A}" type="slidenum">
              <a:rPr lang="zh-CN" altLang="en-US" smtClean="0"/>
            </a:fld>
            <a:endParaRPr lang="zh-CN" altLang="en-US"/>
          </a:p>
        </p:txBody>
      </p:sp>
      <p:sp>
        <p:nvSpPr>
          <p:cNvPr id="11" name="椭圆 10"/>
          <p:cNvSpPr/>
          <p:nvPr userDrawn="1"/>
        </p:nvSpPr>
        <p:spPr>
          <a:xfrm>
            <a:off x="3966693" y="1867437"/>
            <a:ext cx="1210614" cy="1210614"/>
          </a:xfrm>
          <a:prstGeom prst="ellipse">
            <a:avLst/>
          </a:prstGeom>
          <a:solidFill>
            <a:srgbClr val="2A59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049080" y="1953051"/>
            <a:ext cx="1045840" cy="1048912"/>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498318" y="722313"/>
            <a:ext cx="5799564" cy="5816600"/>
          </a:xfrm>
          <a:prstGeom prst="rect">
            <a:avLst/>
          </a:prstGeom>
        </p:spPr>
      </p:pic>
      <p:sp>
        <p:nvSpPr>
          <p:cNvPr id="2" name="Title 1"/>
          <p:cNvSpPr>
            <a:spLocks noGrp="1"/>
          </p:cNvSpPr>
          <p:nvPr>
            <p:ph type="title"/>
          </p:nvPr>
        </p:nvSpPr>
        <p:spPr>
          <a:xfrm>
            <a:off x="689883" y="303765"/>
            <a:ext cx="7764234" cy="663574"/>
          </a:xfrm>
        </p:spPr>
        <p:txBody>
          <a:bodyPr>
            <a:normAutofit/>
          </a:bodyPr>
          <a:lstStyle>
            <a:lvl1pPr>
              <a:defRPr sz="3200">
                <a:solidFill>
                  <a:srgbClr val="2A5989"/>
                </a:solidFill>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en-US" dirty="0"/>
          </a:p>
        </p:txBody>
      </p:sp>
      <p:sp>
        <p:nvSpPr>
          <p:cNvPr id="3" name="Content Placeholder 2"/>
          <p:cNvSpPr>
            <a:spLocks noGrp="1"/>
          </p:cNvSpPr>
          <p:nvPr>
            <p:ph idx="1"/>
          </p:nvPr>
        </p:nvSpPr>
        <p:spPr>
          <a:xfrm>
            <a:off x="628650" y="1130300"/>
            <a:ext cx="7886700" cy="5046663"/>
          </a:xfrm>
        </p:spPr>
        <p:txBody>
          <a:bodyPr/>
          <a:lstStyle>
            <a:lvl1pPr marL="228600" indent="-228600">
              <a:buFont typeface="Wingdings" panose="05000000000000000000" pitchFamily="2" charset="2"/>
              <a:buChar char="n"/>
              <a:defRPr>
                <a:latin typeface="华文中宋" panose="02010600040101010101" pitchFamily="2" charset="-122"/>
                <a:ea typeface="华文中宋" panose="02010600040101010101" pitchFamily="2" charset="-122"/>
              </a:defRPr>
            </a:lvl1pPr>
            <a:lvl2pPr marL="685800" indent="-228600">
              <a:buFont typeface="Wingdings" panose="05000000000000000000" pitchFamily="2" charset="2"/>
              <a:buChar char="n"/>
              <a:defRPr>
                <a:latin typeface="DFKai-SB" panose="03000509000000000000" pitchFamily="65" charset="-120"/>
                <a:ea typeface="DFKai-SB" panose="03000509000000000000" pitchFamily="65" charset="-120"/>
              </a:defRPr>
            </a:lvl2pPr>
            <a:lvl3pPr marL="1143000" indent="-228600">
              <a:buFont typeface="Wingdings" panose="05000000000000000000" pitchFamily="2" charset="2"/>
              <a:buChar char="n"/>
              <a:defRPr>
                <a:latin typeface="DFKai-SB" panose="03000509000000000000" pitchFamily="65" charset="-120"/>
                <a:ea typeface="DFKai-SB" panose="03000509000000000000" pitchFamily="65" charset="-120"/>
              </a:defRPr>
            </a:lvl3pPr>
            <a:lvl4pPr marL="1600200" indent="-228600">
              <a:buFont typeface="Wingdings" panose="05000000000000000000" pitchFamily="2" charset="2"/>
              <a:buChar char="n"/>
              <a:defRPr>
                <a:latin typeface="DFKai-SB" panose="03000509000000000000" pitchFamily="65" charset="-120"/>
                <a:ea typeface="DFKai-SB" panose="03000509000000000000" pitchFamily="65" charset="-120"/>
              </a:defRPr>
            </a:lvl4pPr>
            <a:lvl5pPr marL="2057400" indent="-228600">
              <a:buFont typeface="Wingdings" panose="05000000000000000000" pitchFamily="2" charset="2"/>
              <a:buChar char="n"/>
              <a:defRPr>
                <a:latin typeface="DFKai-SB" panose="03000509000000000000" pitchFamily="65" charset="-120"/>
                <a:ea typeface="DFKai-SB" panose="03000509000000000000" pitchFamily="65" charset="-120"/>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en-US" dirty="0"/>
          </a:p>
        </p:txBody>
      </p:sp>
      <p:sp>
        <p:nvSpPr>
          <p:cNvPr id="4" name="Date Placeholder 3"/>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201765-28EA-41EE-8360-4DCDA7AD8B0A}" type="slidenum">
              <a:rPr lang="zh-CN" altLang="en-US" smtClean="0"/>
            </a:fld>
            <a:endParaRPr lang="zh-CN" altLang="en-US"/>
          </a:p>
        </p:txBody>
      </p:sp>
      <p:sp>
        <p:nvSpPr>
          <p:cNvPr id="8" name="矩形 7"/>
          <p:cNvSpPr/>
          <p:nvPr userDrawn="1"/>
        </p:nvSpPr>
        <p:spPr>
          <a:xfrm>
            <a:off x="495300" y="238044"/>
            <a:ext cx="122465" cy="792000"/>
          </a:xfrm>
          <a:prstGeom prst="rect">
            <a:avLst/>
          </a:prstGeom>
          <a:solidFill>
            <a:srgbClr val="2A59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5498318" y="722313"/>
            <a:ext cx="5799564" cy="5816600"/>
          </a:xfrm>
          <a:prstGeom prst="rect">
            <a:avLst/>
          </a:prstGeom>
        </p:spPr>
      </p:pic>
      <p:sp>
        <p:nvSpPr>
          <p:cNvPr id="2" name="Title 1"/>
          <p:cNvSpPr>
            <a:spLocks noGrp="1"/>
          </p:cNvSpPr>
          <p:nvPr>
            <p:ph type="title"/>
          </p:nvPr>
        </p:nvSpPr>
        <p:spPr>
          <a:xfrm>
            <a:off x="819231" y="2662582"/>
            <a:ext cx="7034107" cy="571800"/>
          </a:xfrm>
        </p:spPr>
        <p:txBody>
          <a:bodyPr anchor="b">
            <a:noAutofit/>
          </a:bodyPr>
          <a:lstStyle>
            <a:lvl1pPr>
              <a:defRPr sz="4400">
                <a:solidFill>
                  <a:srgbClr val="1E4B74"/>
                </a:solidFill>
                <a:latin typeface="华文中宋" panose="02010600040101010101" pitchFamily="2" charset="-122"/>
                <a:ea typeface="华文中宋" panose="02010600040101010101" pitchFamily="2" charset="-122"/>
              </a:defRPr>
            </a:lvl1pPr>
          </a:lstStyle>
          <a:p>
            <a:r>
              <a:rPr lang="zh-CN" altLang="en-US" dirty="0"/>
              <a:t>单击此处编辑母版标题样式</a:t>
            </a:r>
            <a:endParaRPr lang="en-US" dirty="0"/>
          </a:p>
        </p:txBody>
      </p:sp>
      <p:sp>
        <p:nvSpPr>
          <p:cNvPr id="3" name="Text Placeholder 2"/>
          <p:cNvSpPr>
            <a:spLocks noGrp="1"/>
          </p:cNvSpPr>
          <p:nvPr>
            <p:ph type="body" idx="1"/>
          </p:nvPr>
        </p:nvSpPr>
        <p:spPr>
          <a:xfrm>
            <a:off x="623888" y="3617006"/>
            <a:ext cx="7886700" cy="2472645"/>
          </a:xfrm>
        </p:spPr>
        <p:txBody>
          <a:bodyPr>
            <a:normAutofit/>
          </a:bodyPr>
          <a:lstStyle>
            <a:lvl1pPr marL="342900" indent="-342900">
              <a:buFont typeface="Wingdings" panose="05000000000000000000" pitchFamily="2" charset="2"/>
              <a:buChar char="Ø"/>
              <a:defRPr sz="2200">
                <a:solidFill>
                  <a:schemeClr val="tx1">
                    <a:lumMod val="75000"/>
                    <a:lumOff val="25000"/>
                  </a:schemeClr>
                </a:solidFill>
                <a:latin typeface="楷体" pitchFamily="49" charset="-122"/>
                <a:ea typeface="楷体" pitchFamily="49" charset="-122"/>
                <a:cs typeface="Times New Roman" panose="02020603050405020304" pitchFamily="18"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Date Placeholder 3"/>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F201765-28EA-41EE-8360-4DCDA7AD8B0A}" type="slidenum">
              <a:rPr lang="zh-CN" altLang="en-US" smtClean="0"/>
            </a:fld>
            <a:endParaRPr lang="zh-CN" altLang="en-US"/>
          </a:p>
        </p:txBody>
      </p:sp>
      <p:sp>
        <p:nvSpPr>
          <p:cNvPr id="7" name="矩形 6"/>
          <p:cNvSpPr/>
          <p:nvPr userDrawn="1"/>
        </p:nvSpPr>
        <p:spPr>
          <a:xfrm>
            <a:off x="696766" y="2456543"/>
            <a:ext cx="122465" cy="972457"/>
          </a:xfrm>
          <a:prstGeom prst="rect">
            <a:avLst/>
          </a:prstGeom>
          <a:solidFill>
            <a:srgbClr val="2A59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C668B0DF-9E95-4FF5-9934-3B6869D759F3}"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F201765-28EA-41EE-8360-4DCDA7AD8B0A}"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68B0DF-9E95-4FF5-9934-3B6869D759F3}" type="datetimeFigureOut">
              <a:rPr lang="zh-CN" altLang="en-US" smtClean="0"/>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201765-28EA-41EE-8360-4DCDA7AD8B0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742950" y="3174754"/>
            <a:ext cx="7772400" cy="1692276"/>
          </a:xfrm>
        </p:spPr>
        <p:txBody>
          <a:bodyPr>
            <a:noAutofit/>
          </a:bodyPr>
          <a:lstStyle/>
          <a:p>
            <a:r>
              <a:rPr lang="zh-CN" altLang="en-US" sz="3600" dirty="0"/>
              <a:t>第二讲</a:t>
            </a:r>
            <a:br>
              <a:rPr lang="en-US" altLang="zh-CN" sz="3600" dirty="0"/>
            </a:br>
            <a:r>
              <a:rPr lang="zh-CN" altLang="en-US" sz="3600" dirty="0"/>
              <a:t>从威尼斯专利法规范到英国垄断法案及其对同时代科技发展的影响</a:t>
            </a:r>
            <a:endParaRPr lang="zh-CN" altLang="en-US" sz="3600" dirty="0"/>
          </a:p>
        </p:txBody>
      </p:sp>
      <p:sp>
        <p:nvSpPr>
          <p:cNvPr id="3" name="副标题 2"/>
          <p:cNvSpPr>
            <a:spLocks noGrp="1"/>
          </p:cNvSpPr>
          <p:nvPr>
            <p:ph type="subTitle" idx="1"/>
          </p:nvPr>
        </p:nvSpPr>
        <p:spPr>
          <a:xfrm>
            <a:off x="1143000" y="4891652"/>
            <a:ext cx="6858000" cy="1160908"/>
          </a:xfrm>
        </p:spPr>
        <p:txBody>
          <a:bodyPr>
            <a:normAutofit fontScale="92500" lnSpcReduction="20000"/>
          </a:bodyPr>
          <a:lstStyle/>
          <a:p>
            <a:r>
              <a:rPr lang="zh-CN" altLang="en-US" dirty="0">
                <a:latin typeface="楷体" pitchFamily="49" charset="-122"/>
                <a:ea typeface="楷体" pitchFamily="49" charset="-122"/>
              </a:rPr>
              <a:t>马忠法</a:t>
            </a:r>
            <a:endParaRPr lang="en-US" altLang="zh-CN" dirty="0">
              <a:latin typeface="楷体" pitchFamily="49" charset="-122"/>
              <a:ea typeface="楷体" pitchFamily="49" charset="-122"/>
            </a:endParaRPr>
          </a:p>
          <a:p>
            <a:r>
              <a:rPr lang="zh-CN" altLang="en-US" dirty="0">
                <a:latin typeface="楷体" pitchFamily="49" charset="-122"/>
                <a:ea typeface="楷体" pitchFamily="49" charset="-122"/>
              </a:rPr>
              <a:t>复旦大学法学院</a:t>
            </a:r>
            <a:endParaRPr lang="zh-CN" altLang="en-US" dirty="0">
              <a:latin typeface="楷体" pitchFamily="49" charset="-122"/>
              <a:ea typeface="楷体" pitchFamily="49" charset="-122"/>
            </a:endParaRPr>
          </a:p>
          <a:p>
            <a:r>
              <a:rPr lang="en-US" altLang="zh-CN" dirty="0">
                <a:latin typeface="楷体" pitchFamily="49" charset="-122"/>
                <a:ea typeface="楷体" pitchFamily="49" charset="-122"/>
              </a:rPr>
              <a:t>2025</a:t>
            </a:r>
            <a:r>
              <a:rPr lang="zh-CN" altLang="en-US" dirty="0">
                <a:latin typeface="楷体" pitchFamily="49" charset="-122"/>
                <a:ea typeface="楷体" pitchFamily="49" charset="-122"/>
              </a:rPr>
              <a:t>年</a:t>
            </a:r>
            <a:r>
              <a:rPr lang="en-US" altLang="zh-CN" dirty="0">
                <a:latin typeface="楷体" pitchFamily="49" charset="-122"/>
                <a:ea typeface="楷体" pitchFamily="49" charset="-122"/>
              </a:rPr>
              <a:t>9</a:t>
            </a:r>
            <a:r>
              <a:rPr lang="zh-CN" altLang="en-US" dirty="0">
                <a:latin typeface="楷体" pitchFamily="49" charset="-122"/>
                <a:ea typeface="楷体" pitchFamily="49" charset="-122"/>
              </a:rPr>
              <a:t>月</a:t>
            </a:r>
            <a:endParaRPr lang="zh-CN" altLang="en-US" dirty="0">
              <a:latin typeface="楷体" pitchFamily="49" charset="-122"/>
              <a:ea typeface="楷体" pitchFamily="49" charset="-122"/>
            </a:endParaRPr>
          </a:p>
          <a:p>
            <a:endParaRPr lang="zh-CN" altLang="en-US" dirty="0"/>
          </a:p>
        </p:txBody>
      </p:sp>
      <p:sp>
        <p:nvSpPr>
          <p:cNvPr id="4" name="标题 1"/>
          <p:cNvSpPr txBox="1"/>
          <p:nvPr/>
        </p:nvSpPr>
        <p:spPr>
          <a:xfrm>
            <a:off x="742950" y="805440"/>
            <a:ext cx="7772400" cy="64972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rgbClr val="2A5989"/>
                </a:solidFill>
                <a:latin typeface="华文中宋" panose="02010600040101010101" pitchFamily="2" charset="-122"/>
                <a:ea typeface="华文中宋" panose="02010600040101010101" pitchFamily="2" charset="-122"/>
                <a:cs typeface="+mj-cs"/>
              </a:defRPr>
            </a:lvl1pPr>
          </a:lstStyle>
          <a:p>
            <a:r>
              <a:rPr lang="zh-CN" altLang="en-US" sz="2000" dirty="0"/>
              <a:t>法律与科技文明</a:t>
            </a:r>
            <a:br>
              <a:rPr lang="en-US" altLang="zh-CN" sz="2000" dirty="0"/>
            </a:br>
            <a:r>
              <a:rPr lang="en-US" altLang="zh-CN" sz="2000" dirty="0"/>
              <a:t>LAW AND CIVILIZATION OF SCIENCE AND TECHNOLOGY</a:t>
            </a:r>
            <a:endParaRPr lang="zh-CN" altLang="en-US"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1.2 1474</a:t>
            </a:r>
            <a:r>
              <a:rPr lang="zh-CN" altLang="en-US" dirty="0"/>
              <a:t>年威尼斯专利法规范</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1.2.2 15</a:t>
            </a:r>
            <a:r>
              <a:rPr lang="zh-CN" altLang="en-US" b="1" dirty="0">
                <a:latin typeface="+mn-ea"/>
                <a:ea typeface="+mn-ea"/>
              </a:rPr>
              <a:t>世纪威尼斯法学思想的储备状况</a:t>
            </a:r>
            <a:endParaRPr lang="en-US" altLang="zh-CN" b="1" dirty="0">
              <a:latin typeface="+mn-ea"/>
              <a:ea typeface="+mn-ea"/>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位于意大利中部的波伦亚大学</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公元</a:t>
            </a:r>
            <a:r>
              <a:rPr lang="en-US" altLang="zh-CN" sz="2400" dirty="0">
                <a:solidFill>
                  <a:prstClr val="black"/>
                </a:solidFill>
                <a:latin typeface="楷体" pitchFamily="49" charset="-122"/>
                <a:ea typeface="楷体" pitchFamily="49" charset="-122"/>
              </a:rPr>
              <a:t>1100</a:t>
            </a:r>
            <a:r>
              <a:rPr lang="zh-CN" altLang="en-US" sz="2400" dirty="0">
                <a:solidFill>
                  <a:prstClr val="black"/>
                </a:solidFill>
                <a:latin typeface="楷体" pitchFamily="49" charset="-122"/>
                <a:ea typeface="楷体" pitchFamily="49" charset="-122"/>
              </a:rPr>
              <a:t>年左右</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伊尔内留斯在那里引导了对优士丁尼</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学说汇纂</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的研究。</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继波伦亚大学之后</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以对</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学说汇纂</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的研究为中心的法学院不久就涌现在欧洲各地了。</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传统上将这一时代划分为两个阶段</a:t>
            </a:r>
            <a:r>
              <a:rPr lang="en-US" altLang="zh-CN" sz="2400" dirty="0">
                <a:solidFill>
                  <a:prstClr val="black"/>
                </a:solidFill>
                <a:latin typeface="楷体" pitchFamily="49" charset="-122"/>
                <a:ea typeface="楷体" pitchFamily="49" charset="-122"/>
              </a:rPr>
              <a:t>:</a:t>
            </a:r>
            <a:endParaRPr lang="en-US" altLang="zh-CN"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第一个阶段为“注释”阶段</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即在流传下来的经典文本的篇章上加注注释；</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第二个阶段为“评注”阶段</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即就罗马法学家探讨的一切主题给出内在和谐的评论。</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大约在公元</a:t>
            </a:r>
            <a:r>
              <a:rPr lang="en-US" altLang="zh-CN" sz="2000" dirty="0">
                <a:solidFill>
                  <a:prstClr val="black"/>
                </a:solidFill>
                <a:latin typeface="楷体" pitchFamily="49" charset="-122"/>
                <a:ea typeface="楷体" pitchFamily="49" charset="-122"/>
              </a:rPr>
              <a:t>1250</a:t>
            </a:r>
            <a:r>
              <a:rPr lang="zh-CN" altLang="en-US" sz="2000" dirty="0">
                <a:solidFill>
                  <a:prstClr val="black"/>
                </a:solidFill>
                <a:latin typeface="楷体" pitchFamily="49" charset="-122"/>
                <a:ea typeface="楷体" pitchFamily="49" charset="-122"/>
              </a:rPr>
              <a:t>年</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阿库修斯对累积的大量各种各样的注释性著作进行了编辑</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合编为权威的</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规范注释</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a:t>
            </a:r>
            <a:endParaRPr lang="zh-CN" altLang="en-US" sz="2000" dirty="0">
              <a:solidFill>
                <a:prstClr val="black"/>
              </a:solidFill>
              <a:latin typeface="楷体" pitchFamily="49" charset="-122"/>
              <a:ea typeface="楷体" pitchFamily="49" charset="-122"/>
            </a:endParaRPr>
          </a:p>
          <a:p>
            <a:pPr marL="457200" lvl="1" indent="0">
              <a:buNone/>
            </a:pPr>
            <a:endParaRPr lang="en-US" altLang="zh-CN"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1.2 1474</a:t>
            </a:r>
            <a:r>
              <a:rPr lang="zh-CN" altLang="en-US" dirty="0"/>
              <a:t>年威尼斯专利法规范</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1.2.2 15</a:t>
            </a:r>
            <a:r>
              <a:rPr lang="zh-CN" altLang="en-US" b="1" dirty="0">
                <a:latin typeface="+mn-ea"/>
                <a:ea typeface="+mn-ea"/>
              </a:rPr>
              <a:t>世纪威尼斯法学思想的储备状况</a:t>
            </a:r>
            <a:endParaRPr lang="en-US" altLang="zh-CN" b="1" dirty="0">
              <a:latin typeface="+mn-ea"/>
              <a:ea typeface="+mn-ea"/>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“这些先驱将</a:t>
            </a:r>
            <a:r>
              <a:rPr lang="zh-CN" altLang="en-US" sz="2400" dirty="0">
                <a:solidFill>
                  <a:srgbClr val="FF0000"/>
                </a:solidFill>
                <a:latin typeface="楷体" pitchFamily="49" charset="-122"/>
                <a:ea typeface="楷体" pitchFamily="49" charset="-122"/>
              </a:rPr>
              <a:t>罗马法确立为法律和政治理性的最高体现</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他们设立的罗马法课程体现了中世纪各国相对简单的本土制度对罗马法的继受和融合。他们努力使得优士丁尼的罗马法之于民法的权威犹如</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圣经</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之于精神 领域。”</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该时代的</a:t>
            </a:r>
            <a:r>
              <a:rPr lang="zh-CN" altLang="en-US" sz="2400" dirty="0">
                <a:solidFill>
                  <a:srgbClr val="FF0000"/>
                </a:solidFill>
                <a:latin typeface="楷体" pitchFamily="49" charset="-122"/>
                <a:ea typeface="楷体" pitchFamily="49" charset="-122"/>
              </a:rPr>
              <a:t>哲学也开始善待私人所有权</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圣托马斯从实定法的角度对私有财产进行了详细论证；谈到物质财产</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人们是占有和处分的权力</a:t>
            </a:r>
            <a:r>
              <a:rPr lang="en-US" altLang="zh-CN" sz="2400" dirty="0">
                <a:solidFill>
                  <a:prstClr val="black"/>
                </a:solidFill>
                <a:latin typeface="楷体" pitchFamily="49" charset="-122"/>
                <a:ea typeface="楷体" pitchFamily="49" charset="-122"/>
              </a:rPr>
              <a:t>: </a:t>
            </a:r>
            <a:r>
              <a:rPr lang="zh-CN" altLang="en-US" sz="2400" dirty="0">
                <a:solidFill>
                  <a:prstClr val="black"/>
                </a:solidFill>
                <a:latin typeface="楷体" pitchFamily="49" charset="-122"/>
                <a:ea typeface="楷体" pitchFamily="49" charset="-122"/>
              </a:rPr>
              <a:t>在这一方面</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私有财产是可被容许的。</a:t>
            </a:r>
            <a:endParaRPr lang="zh-CN" altLang="en-US" sz="2400" dirty="0">
              <a:solidFill>
                <a:prstClr val="black"/>
              </a:solidFill>
              <a:latin typeface="楷体" pitchFamily="49" charset="-122"/>
              <a:ea typeface="楷体" pitchFamily="49" charset="-122"/>
            </a:endParaRPr>
          </a:p>
          <a:p>
            <a:pPr marL="457200" lvl="1" indent="0">
              <a:buNone/>
            </a:pPr>
            <a:endParaRPr lang="en-US" altLang="zh-CN"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1.2 1474</a:t>
            </a:r>
            <a:r>
              <a:rPr lang="zh-CN" altLang="en-US" dirty="0"/>
              <a:t>年威尼斯专利法规范</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1.2.2 15</a:t>
            </a:r>
            <a:r>
              <a:rPr lang="zh-CN" altLang="en-US" b="1" dirty="0">
                <a:latin typeface="+mn-ea"/>
                <a:ea typeface="+mn-ea"/>
              </a:rPr>
              <a:t>世纪威尼斯法学思想的储备状况</a:t>
            </a:r>
            <a:endParaRPr lang="en-US" altLang="zh-CN" b="1" dirty="0">
              <a:latin typeface="+mn-ea"/>
              <a:ea typeface="+mn-ea"/>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财产基于三重理由对人类生活具有必要性。</a:t>
            </a:r>
            <a:endParaRPr lang="en-US" altLang="zh-CN"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因为所有人都比关注共同事务或诸多其他事情都</a:t>
            </a:r>
            <a:r>
              <a:rPr lang="zh-CN" altLang="en-US" sz="2000" dirty="0">
                <a:solidFill>
                  <a:srgbClr val="FF0000"/>
                </a:solidFill>
                <a:latin typeface="楷体" pitchFamily="49" charset="-122"/>
                <a:ea typeface="楷体" pitchFamily="49" charset="-122"/>
              </a:rPr>
              <a:t>更为关注他自己占有的东西</a:t>
            </a:r>
            <a:r>
              <a:rPr lang="en-US" altLang="zh-CN" sz="2000" dirty="0">
                <a:solidFill>
                  <a:prstClr val="black"/>
                </a:solidFill>
                <a:latin typeface="楷体" pitchFamily="49" charset="-122"/>
                <a:ea typeface="楷体" pitchFamily="49" charset="-122"/>
              </a:rPr>
              <a:t>: </a:t>
            </a:r>
            <a:r>
              <a:rPr lang="zh-CN" altLang="en-US" sz="2000" dirty="0">
                <a:solidFill>
                  <a:prstClr val="black"/>
                </a:solidFill>
                <a:latin typeface="楷体" pitchFamily="49" charset="-122"/>
                <a:ea typeface="楷体" pitchFamily="49" charset="-122"/>
              </a:rPr>
              <a:t>为了避免额外劳动</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每个人都把共同体的任务交给了下一个人；比如</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在官员数目太多的时候</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我们所看到的情形。</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因为当每个人都</a:t>
            </a:r>
            <a:r>
              <a:rPr lang="zh-CN" altLang="en-US" sz="2000" dirty="0">
                <a:solidFill>
                  <a:srgbClr val="FF0000"/>
                </a:solidFill>
                <a:latin typeface="楷体" pitchFamily="49" charset="-122"/>
                <a:ea typeface="楷体" pitchFamily="49" charset="-122"/>
              </a:rPr>
              <a:t>照管好自己的事情</a:t>
            </a:r>
            <a:r>
              <a:rPr lang="zh-CN" altLang="en-US" sz="2000" dirty="0">
                <a:solidFill>
                  <a:prstClr val="black"/>
                </a:solidFill>
                <a:latin typeface="楷体" pitchFamily="49" charset="-122"/>
                <a:ea typeface="楷体" pitchFamily="49" charset="-122"/>
              </a:rPr>
              <a:t>时</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人类的事务就会更有秩序</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如果大家都试图做一切事情</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那么就会天下大乱。</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因为这会使人类更加</a:t>
            </a:r>
            <a:r>
              <a:rPr lang="zh-CN" altLang="en-US" sz="2000" dirty="0">
                <a:solidFill>
                  <a:srgbClr val="FF0000"/>
                </a:solidFill>
                <a:latin typeface="楷体" pitchFamily="49" charset="-122"/>
                <a:ea typeface="楷体" pitchFamily="49" charset="-122"/>
              </a:rPr>
              <a:t>和平相处</a:t>
            </a:r>
            <a:r>
              <a:rPr lang="zh-CN" altLang="en-US" sz="2000" dirty="0">
                <a:solidFill>
                  <a:prstClr val="black"/>
                </a:solidFill>
                <a:latin typeface="楷体" pitchFamily="49" charset="-122"/>
                <a:ea typeface="楷体" pitchFamily="49" charset="-122"/>
              </a:rPr>
              <a:t>；如果每个人都对自己的一份感到满意的话。于是</a:t>
            </a:r>
            <a:r>
              <a:rPr lang="en-US" altLang="zh-CN" sz="2000" dirty="0">
                <a:solidFill>
                  <a:prstClr val="black"/>
                </a:solidFill>
                <a:latin typeface="楷体" pitchFamily="49" charset="-122"/>
                <a:ea typeface="楷体" pitchFamily="49" charset="-122"/>
              </a:rPr>
              <a:t>, </a:t>
            </a:r>
            <a:r>
              <a:rPr lang="zh-CN" altLang="en-US" sz="2000" dirty="0">
                <a:solidFill>
                  <a:prstClr val="black"/>
                </a:solidFill>
                <a:latin typeface="楷体" pitchFamily="49" charset="-122"/>
                <a:ea typeface="楷体" pitchFamily="49" charset="-122"/>
              </a:rPr>
              <a:t>我们看到</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在那些联合或共同拥有某物的人们中</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往往就会产生纠纷。”</a:t>
            </a:r>
            <a:endParaRPr lang="zh-CN" altLang="en-US" sz="2000" dirty="0">
              <a:solidFill>
                <a:prstClr val="black"/>
              </a:solidFill>
              <a:latin typeface="楷体" pitchFamily="49" charset="-122"/>
              <a:ea typeface="楷体" pitchFamily="49" charset="-122"/>
            </a:endParaRPr>
          </a:p>
          <a:p>
            <a:pPr marL="457200" lvl="1" indent="0">
              <a:buNone/>
            </a:pPr>
            <a:endParaRPr lang="en-US" altLang="zh-CN"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1.2 1474</a:t>
            </a:r>
            <a:r>
              <a:rPr lang="zh-CN" altLang="en-US" dirty="0"/>
              <a:t>年威尼斯专利法规范</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1.2.2 15</a:t>
            </a:r>
            <a:r>
              <a:rPr lang="zh-CN" altLang="en-US" b="1" dirty="0">
                <a:latin typeface="+mn-ea"/>
                <a:ea typeface="+mn-ea"/>
              </a:rPr>
              <a:t>世纪威尼斯法学思想的储备状况</a:t>
            </a:r>
            <a:endParaRPr lang="en-US" altLang="zh-CN" b="1" dirty="0">
              <a:latin typeface="+mn-ea"/>
              <a:ea typeface="+mn-ea"/>
            </a:endParaRPr>
          </a:p>
          <a:p>
            <a:pPr marL="0" indent="0">
              <a:buNone/>
            </a:pPr>
            <a:r>
              <a:rPr lang="zh-CN" altLang="en-US" sz="2400" b="1" dirty="0">
                <a:latin typeface="+mn-ea"/>
                <a:ea typeface="+mn-ea"/>
              </a:rPr>
              <a:t>由以上考察可知：</a:t>
            </a:r>
            <a:endParaRPr lang="zh-CN" altLang="en-US" sz="2400"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威尼斯的商业经济为</a:t>
            </a:r>
            <a:r>
              <a:rPr lang="zh-CN" altLang="en-US" sz="2400" dirty="0">
                <a:solidFill>
                  <a:srgbClr val="FF0000"/>
                </a:solidFill>
                <a:latin typeface="+mj-ea"/>
                <a:ea typeface="+mj-ea"/>
              </a:rPr>
              <a:t>作为私有财产权的专利权</a:t>
            </a:r>
            <a:r>
              <a:rPr lang="zh-CN" altLang="en-US" sz="2400" dirty="0">
                <a:solidFill>
                  <a:prstClr val="black"/>
                </a:solidFill>
                <a:latin typeface="+mj-ea"/>
                <a:ea typeface="+mj-ea"/>
              </a:rPr>
              <a:t>的确立提供了现实基础。</a:t>
            </a:r>
            <a:endParaRPr lang="zh-CN" altLang="en-US" sz="2400" dirty="0">
              <a:solidFill>
                <a:prstClr val="black"/>
              </a:solidFill>
              <a:latin typeface="+mj-ea"/>
              <a:ea typeface="+mj-ea"/>
            </a:endParaRPr>
          </a:p>
          <a:p>
            <a:pPr>
              <a:buFont typeface="Wingdings" panose="05000000000000000000" pitchFamily="2" charset="2"/>
              <a:buChar char="p"/>
            </a:pPr>
            <a:r>
              <a:rPr lang="zh-CN" altLang="en-US" sz="2400" dirty="0">
                <a:solidFill>
                  <a:srgbClr val="FF0000"/>
                </a:solidFill>
                <a:latin typeface="+mj-ea"/>
                <a:ea typeface="+mj-ea"/>
              </a:rPr>
              <a:t>明确的财产所有权是交换的前提</a:t>
            </a:r>
            <a:r>
              <a:rPr lang="en-US" altLang="zh-CN" sz="2400" dirty="0">
                <a:solidFill>
                  <a:prstClr val="black"/>
                </a:solidFill>
                <a:latin typeface="+mj-ea"/>
                <a:ea typeface="+mj-ea"/>
              </a:rPr>
              <a:t>,</a:t>
            </a:r>
            <a:r>
              <a:rPr lang="zh-CN" altLang="en-US" sz="2400" dirty="0">
                <a:solidFill>
                  <a:prstClr val="black"/>
                </a:solidFill>
                <a:latin typeface="+mj-ea"/>
                <a:ea typeface="+mj-ea"/>
              </a:rPr>
              <a:t>而拥戴私有财产的哲学思想则为专 利权的确立提供了思想武器。</a:t>
            </a:r>
            <a:endParaRPr lang="zh-CN" altLang="en-US" sz="2400" dirty="0">
              <a:solidFill>
                <a:prstClr val="black"/>
              </a:solidFill>
              <a:latin typeface="+mj-ea"/>
              <a:ea typeface="+mj-ea"/>
            </a:endParaRPr>
          </a:p>
          <a:p>
            <a:pPr>
              <a:buFont typeface="Wingdings" panose="05000000000000000000" pitchFamily="2" charset="2"/>
              <a:buChar char="p"/>
            </a:pPr>
            <a:r>
              <a:rPr lang="zh-CN" altLang="en-US" sz="2400" dirty="0">
                <a:solidFill>
                  <a:prstClr val="black"/>
                </a:solidFill>
                <a:latin typeface="+mj-ea"/>
                <a:ea typeface="+mj-ea"/>
              </a:rPr>
              <a:t>同时</a:t>
            </a:r>
            <a:r>
              <a:rPr lang="en-US" altLang="zh-CN" sz="2400" dirty="0">
                <a:solidFill>
                  <a:prstClr val="black"/>
                </a:solidFill>
                <a:latin typeface="+mj-ea"/>
                <a:ea typeface="+mj-ea"/>
              </a:rPr>
              <a:t>,</a:t>
            </a:r>
            <a:r>
              <a:rPr lang="zh-CN" altLang="en-US" sz="2400" dirty="0">
                <a:solidFill>
                  <a:prstClr val="black"/>
                </a:solidFill>
                <a:latin typeface="+mj-ea"/>
                <a:ea typeface="+mj-ea"/>
              </a:rPr>
              <a:t>对于</a:t>
            </a:r>
            <a:r>
              <a:rPr lang="zh-CN" altLang="en-US" sz="2400" dirty="0">
                <a:solidFill>
                  <a:srgbClr val="FF0000"/>
                </a:solidFill>
                <a:latin typeface="+mj-ea"/>
                <a:ea typeface="+mj-ea"/>
              </a:rPr>
              <a:t>罗马法的研析与推崇无疑</a:t>
            </a:r>
            <a:r>
              <a:rPr lang="zh-CN" altLang="en-US" sz="2400" dirty="0">
                <a:solidFill>
                  <a:prstClr val="black"/>
                </a:solidFill>
                <a:latin typeface="+mj-ea"/>
                <a:ea typeface="+mj-ea"/>
              </a:rPr>
              <a:t>也为专利法的构建提供了立法技术的支撑。</a:t>
            </a:r>
            <a:endParaRPr lang="zh-CN" altLang="en-US" sz="2400" dirty="0">
              <a:solidFill>
                <a:prstClr val="black"/>
              </a:solidFill>
              <a:latin typeface="+mj-ea"/>
              <a:ea typeface="+mj-ea"/>
            </a:endParaRPr>
          </a:p>
          <a:p>
            <a:pPr>
              <a:buFont typeface="Wingdings" panose="05000000000000000000" pitchFamily="2" charset="2"/>
              <a:buChar char="Ø"/>
            </a:pPr>
            <a:r>
              <a:rPr lang="zh-CN" altLang="en-US" sz="1400" dirty="0">
                <a:solidFill>
                  <a:prstClr val="black"/>
                </a:solidFill>
                <a:latin typeface="楷体" pitchFamily="49" charset="-122"/>
                <a:ea typeface="楷体" pitchFamily="49" charset="-122"/>
              </a:rPr>
              <a:t>罗马法：一般泛指罗马奴隶制国家法律的总称，存在于罗马奴隶制国家的整个历史时期。它既包括自罗马国家产生至西罗马帝国灭亡时期的法律，以及皇帝的命令，元老院的告示，成文法和一些习惯法在内。含市民法、万民法等内容；建立在简单商品生产基础之上的最完备的法律体系，它对简单商品生产的一切重要关系如买卖、借贷等契约以及其财产关系都有非常详细和明确的规定，以致一切后来的法律都不能对它做任何实质性的修改，成为后世立法的基础；它所提出的自由民在“私法”范围内形式上平等、契约以当事人之合意为生效的主要条件和财产无限制私有等重要原则，都是适合于资产阶级采用的现成的准则。可以访问“罗马法”</a:t>
            </a:r>
            <a:r>
              <a:rPr lang="en-US" altLang="zh-CN" sz="1400" dirty="0">
                <a:solidFill>
                  <a:prstClr val="black"/>
                </a:solidFill>
                <a:latin typeface="楷体" pitchFamily="49" charset="-122"/>
                <a:ea typeface="楷体" pitchFamily="49" charset="-122"/>
              </a:rPr>
              <a:t>http://baike.baidu.com/view/128936.htm</a:t>
            </a:r>
            <a:endParaRPr lang="en-US" altLang="zh-CN" sz="1400" dirty="0">
              <a:solidFill>
                <a:prstClr val="black"/>
              </a:solidFill>
              <a:latin typeface="楷体" pitchFamily="49" charset="-122"/>
              <a:ea typeface="楷体" pitchFamily="49" charset="-122"/>
            </a:endParaRPr>
          </a:p>
          <a:p>
            <a:pPr>
              <a:buFont typeface="Wingdings" panose="05000000000000000000" pitchFamily="2" charset="2"/>
              <a:buChar char="Ø"/>
            </a:pPr>
            <a:r>
              <a:rPr lang="zh-CN" altLang="en-US" sz="1400" dirty="0">
                <a:solidFill>
                  <a:prstClr val="black"/>
                </a:solidFill>
                <a:latin typeface="楷体" pitchFamily="49" charset="-122"/>
                <a:ea typeface="楷体" pitchFamily="49" charset="-122"/>
              </a:rPr>
              <a:t>民法（</a:t>
            </a:r>
            <a:r>
              <a:rPr lang="en-US" altLang="zh-CN" sz="1400" dirty="0">
                <a:solidFill>
                  <a:prstClr val="black"/>
                </a:solidFill>
                <a:latin typeface="楷体" pitchFamily="49" charset="-122"/>
                <a:ea typeface="楷体" pitchFamily="49" charset="-122"/>
              </a:rPr>
              <a:t>Civil law</a:t>
            </a:r>
            <a:r>
              <a:rPr lang="zh-CN" altLang="en-US" sz="1400" dirty="0">
                <a:solidFill>
                  <a:prstClr val="black"/>
                </a:solidFill>
                <a:latin typeface="楷体" pitchFamily="49" charset="-122"/>
                <a:ea typeface="楷体" pitchFamily="49" charset="-122"/>
              </a:rPr>
              <a:t>），是规定并调整平等主体的公民间、法人间及其他非法人组织之间的财产关系和人身关系的法律规范的总称。访问“民法”，</a:t>
            </a:r>
            <a:r>
              <a:rPr lang="en-US" altLang="zh-CN" sz="1400" dirty="0">
                <a:solidFill>
                  <a:prstClr val="black"/>
                </a:solidFill>
                <a:latin typeface="楷体" pitchFamily="49" charset="-122"/>
                <a:ea typeface="楷体" pitchFamily="49" charset="-122"/>
              </a:rPr>
              <a:t>http://baike.baidu.com/view/10542.htm</a:t>
            </a:r>
            <a:endParaRPr lang="en-US" altLang="zh-CN" sz="1400" dirty="0">
              <a:solidFill>
                <a:prstClr val="black"/>
              </a:solidFill>
              <a:latin typeface="楷体" pitchFamily="49" charset="-122"/>
              <a:ea typeface="楷体" pitchFamily="49" charset="-122"/>
            </a:endParaRPr>
          </a:p>
          <a:p>
            <a:pPr marL="457200" lvl="1" indent="0">
              <a:buNone/>
            </a:pPr>
            <a:endParaRPr lang="en-US" altLang="zh-CN"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1.2 1474</a:t>
            </a:r>
            <a:r>
              <a:rPr lang="zh-CN" altLang="en-US" dirty="0"/>
              <a:t>年威尼斯专利法规范</a:t>
            </a:r>
            <a:endParaRPr lang="zh-CN" altLang="en-US" dirty="0"/>
          </a:p>
        </p:txBody>
      </p:sp>
      <p:sp>
        <p:nvSpPr>
          <p:cNvPr id="6" name="内容占位符 2"/>
          <p:cNvSpPr>
            <a:spLocks noGrp="1"/>
          </p:cNvSpPr>
          <p:nvPr>
            <p:ph idx="1"/>
          </p:nvPr>
        </p:nvSpPr>
        <p:spPr>
          <a:xfrm>
            <a:off x="495299" y="1130300"/>
            <a:ext cx="8287753" cy="5046663"/>
          </a:xfrm>
        </p:spPr>
        <p:txBody>
          <a:bodyPr>
            <a:noAutofit/>
          </a:bodyPr>
          <a:lstStyle/>
          <a:p>
            <a:r>
              <a:rPr lang="en-US" altLang="zh-CN" b="1" dirty="0">
                <a:latin typeface="+mn-ea"/>
                <a:ea typeface="+mn-ea"/>
              </a:rPr>
              <a:t>1.2.3 </a:t>
            </a:r>
            <a:r>
              <a:rPr lang="zh-CN" altLang="en-US" b="1" dirty="0">
                <a:latin typeface="+mn-ea"/>
                <a:ea typeface="+mn-ea"/>
              </a:rPr>
              <a:t>工业与技术对于威尼斯专利法规范的意义</a:t>
            </a:r>
            <a:endParaRPr lang="en-US" altLang="zh-CN" b="1" dirty="0">
              <a:latin typeface="+mn-ea"/>
              <a:ea typeface="+mn-ea"/>
            </a:endParaRPr>
          </a:p>
          <a:p>
            <a:pPr lvl="0">
              <a:buFont typeface="Wingdings" panose="05000000000000000000" pitchFamily="2" charset="2"/>
              <a:buChar char="p"/>
            </a:pPr>
            <a:r>
              <a:rPr lang="zh-CN" altLang="en-US" sz="2200" dirty="0">
                <a:solidFill>
                  <a:prstClr val="black"/>
                </a:solidFill>
                <a:latin typeface="华文中宋" panose="02010600040101010101" pitchFamily="2" charset="-122"/>
                <a:ea typeface="华文中宋" panose="02010600040101010101" pitchFamily="2" charset="-122"/>
              </a:rPr>
              <a:t>在威尼斯发明专利证书不论有无价值，都必须经元老院登记入档</a:t>
            </a:r>
            <a:endParaRPr lang="zh-CN" altLang="en-US" sz="2200" dirty="0">
              <a:solidFill>
                <a:prstClr val="black"/>
              </a:solidFill>
              <a:latin typeface="华文中宋" panose="02010600040101010101" pitchFamily="2" charset="-122"/>
              <a:ea typeface="华文中宋" panose="02010600040101010101" pitchFamily="2" charset="-122"/>
            </a:endParaRPr>
          </a:p>
          <a:p>
            <a:pPr lvl="0">
              <a:buFont typeface="Wingdings" panose="05000000000000000000" pitchFamily="2" charset="2"/>
              <a:buChar char="l"/>
            </a:pPr>
            <a:r>
              <a:rPr lang="zh-CN" altLang="en-US" sz="2200" dirty="0">
                <a:solidFill>
                  <a:prstClr val="black"/>
                </a:solidFill>
                <a:latin typeface="楷体" pitchFamily="49" charset="-122"/>
                <a:ea typeface="楷体" pitchFamily="49" charset="-122"/>
              </a:rPr>
              <a:t>其中十分之九是为了解决本市问题</a:t>
            </a:r>
            <a:r>
              <a:rPr lang="en-US" altLang="zh-CN" sz="2200" dirty="0">
                <a:solidFill>
                  <a:prstClr val="black"/>
                </a:solidFill>
                <a:latin typeface="楷体" pitchFamily="49" charset="-122"/>
                <a:ea typeface="楷体" pitchFamily="49" charset="-122"/>
              </a:rPr>
              <a:t>:</a:t>
            </a:r>
            <a:endParaRPr lang="en-US" altLang="zh-CN" sz="22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疏通入海河流的航道；</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提水；</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开挖运河； </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改造沼泽地；</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在没有水力可资利用的平川地区寻找磨房的动力；</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推动锯子和磨盘</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粉碎鞣料和制造玻璃的原料。</a:t>
            </a:r>
            <a:endParaRPr lang="zh-CN" altLang="en-US" sz="20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200" dirty="0">
                <a:solidFill>
                  <a:prstClr val="black"/>
                </a:solidFill>
                <a:latin typeface="楷体" pitchFamily="49" charset="-122"/>
                <a:ea typeface="楷体" pitchFamily="49" charset="-122"/>
              </a:rPr>
              <a:t>有学者认为：无论是从 </a:t>
            </a:r>
            <a:r>
              <a:rPr lang="en-US" altLang="zh-CN" sz="2200" dirty="0">
                <a:solidFill>
                  <a:prstClr val="black"/>
                </a:solidFill>
                <a:latin typeface="楷体" pitchFamily="49" charset="-122"/>
                <a:ea typeface="楷体" pitchFamily="49" charset="-122"/>
              </a:rPr>
              <a:t>15</a:t>
            </a:r>
            <a:r>
              <a:rPr lang="zh-CN" altLang="en-US" sz="2200" dirty="0">
                <a:solidFill>
                  <a:prstClr val="black"/>
                </a:solidFill>
                <a:latin typeface="楷体" pitchFamily="49" charset="-122"/>
                <a:ea typeface="楷体" pitchFamily="49" charset="-122"/>
              </a:rPr>
              <a:t>世纪威尼斯的经济结构来看</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还是从专利技术在</a:t>
            </a:r>
            <a:r>
              <a:rPr lang="en-US" altLang="zh-CN" sz="2200" dirty="0">
                <a:solidFill>
                  <a:prstClr val="black"/>
                </a:solidFill>
                <a:latin typeface="楷体" pitchFamily="49" charset="-122"/>
                <a:ea typeface="楷体" pitchFamily="49" charset="-122"/>
              </a:rPr>
              <a:t>15</a:t>
            </a:r>
            <a:r>
              <a:rPr lang="zh-CN" altLang="en-US" sz="2200" dirty="0">
                <a:solidFill>
                  <a:prstClr val="black"/>
                </a:solidFill>
                <a:latin typeface="楷体" pitchFamily="49" charset="-122"/>
                <a:ea typeface="楷体" pitchFamily="49" charset="-122"/>
              </a:rPr>
              <a:t>世纪的威尼斯被认可和拥有的市场判断</a:t>
            </a:r>
            <a:r>
              <a:rPr lang="en-US" altLang="zh-CN" sz="2200" dirty="0">
                <a:solidFill>
                  <a:prstClr val="black"/>
                </a:solidFill>
                <a:latin typeface="楷体" pitchFamily="49" charset="-122"/>
                <a:ea typeface="楷体" pitchFamily="49" charset="-122"/>
              </a:rPr>
              <a:t>,1474</a:t>
            </a:r>
            <a:r>
              <a:rPr lang="zh-CN" altLang="en-US" sz="2200" dirty="0">
                <a:solidFill>
                  <a:prstClr val="black"/>
                </a:solidFill>
                <a:latin typeface="楷体" pitchFamily="49" charset="-122"/>
                <a:ea typeface="楷体" pitchFamily="49" charset="-122"/>
              </a:rPr>
              <a:t>年</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威尼斯专利法</a:t>
            </a:r>
            <a:r>
              <a:rPr lang="en-US" altLang="zh-CN" sz="2200" dirty="0">
                <a:solidFill>
                  <a:prstClr val="black"/>
                </a:solidFill>
                <a:latin typeface="楷体" pitchFamily="49" charset="-122"/>
                <a:ea typeface="楷体" pitchFamily="49" charset="-122"/>
              </a:rPr>
              <a:t>》</a:t>
            </a:r>
            <a:r>
              <a:rPr lang="zh-CN" altLang="en-US" sz="2200" dirty="0">
                <a:solidFill>
                  <a:prstClr val="black"/>
                </a:solidFill>
                <a:latin typeface="楷体" pitchFamily="49" charset="-122"/>
                <a:ea typeface="楷体" pitchFamily="49" charset="-122"/>
              </a:rPr>
              <a:t>都与技术进步以及工业发展无甚关系。</a:t>
            </a:r>
            <a:endParaRPr lang="zh-CN" altLang="en-US" sz="22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200" dirty="0">
                <a:solidFill>
                  <a:prstClr val="black"/>
                </a:solidFill>
                <a:latin typeface="楷体" pitchFamily="49" charset="-122"/>
                <a:ea typeface="楷体" pitchFamily="49" charset="-122"/>
              </a:rPr>
              <a:t>评析：上述观点，有无道理？不能因为与工业发展无关，就忽略其推动科技进步的作用。如果技术进步的作用可以忽略，或它与专利法规范没有关系，威尼斯政府没有必要制定这样的文件。</a:t>
            </a:r>
            <a:endParaRPr lang="zh-CN" altLang="en-US" sz="2200" dirty="0">
              <a:solidFill>
                <a:prstClr val="black"/>
              </a:solidFill>
              <a:latin typeface="楷体" pitchFamily="49" charset="-122"/>
              <a:ea typeface="楷体" pitchFamily="49" charset="-122"/>
            </a:endParaRPr>
          </a:p>
          <a:p>
            <a:pPr marL="457200" lvl="1" indent="0">
              <a:buNone/>
            </a:pPr>
            <a:endParaRPr lang="en-US" altLang="zh-CN"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1.2 1474</a:t>
            </a:r>
            <a:r>
              <a:rPr lang="zh-CN" altLang="en-US" dirty="0"/>
              <a:t>年威尼斯专利法规范</a:t>
            </a:r>
            <a:endParaRPr lang="zh-CN" altLang="en-US" dirty="0"/>
          </a:p>
        </p:txBody>
      </p:sp>
      <p:sp>
        <p:nvSpPr>
          <p:cNvPr id="6" name="内容占位符 2"/>
          <p:cNvSpPr>
            <a:spLocks noGrp="1"/>
          </p:cNvSpPr>
          <p:nvPr>
            <p:ph idx="1"/>
          </p:nvPr>
        </p:nvSpPr>
        <p:spPr>
          <a:xfrm>
            <a:off x="590308" y="1130300"/>
            <a:ext cx="8045692" cy="5046663"/>
          </a:xfrm>
        </p:spPr>
        <p:txBody>
          <a:bodyPr>
            <a:noAutofit/>
          </a:bodyPr>
          <a:lstStyle/>
          <a:p>
            <a:r>
              <a:rPr lang="en-US" altLang="zh-CN" b="1" dirty="0">
                <a:latin typeface="+mn-ea"/>
                <a:ea typeface="+mn-ea"/>
              </a:rPr>
              <a:t>1.2.3 </a:t>
            </a:r>
            <a:r>
              <a:rPr lang="zh-CN" altLang="en-US" b="1" dirty="0">
                <a:latin typeface="+mn-ea"/>
                <a:ea typeface="+mn-ea"/>
              </a:rPr>
              <a:t>工业与技术对于威尼斯专利法规范的意义</a:t>
            </a:r>
            <a:endParaRPr lang="zh-CN" altLang="en-US"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实际上</a:t>
            </a:r>
            <a:r>
              <a:rPr lang="en-US" altLang="zh-CN" sz="2400" dirty="0">
                <a:solidFill>
                  <a:prstClr val="black"/>
                </a:solidFill>
                <a:latin typeface="+mj-ea"/>
                <a:ea typeface="+mj-ea"/>
              </a:rPr>
              <a:t>,1474</a:t>
            </a:r>
            <a:r>
              <a:rPr lang="zh-CN" altLang="en-US" sz="2400" dirty="0">
                <a:solidFill>
                  <a:prstClr val="black"/>
                </a:solidFill>
                <a:latin typeface="+mj-ea"/>
                <a:ea typeface="+mj-ea"/>
              </a:rPr>
              <a:t>年威尼斯专利法规范想解决的是：威尼斯政府利用</a:t>
            </a:r>
            <a:r>
              <a:rPr lang="zh-CN" altLang="en-US" sz="2400" dirty="0">
                <a:solidFill>
                  <a:srgbClr val="FF0000"/>
                </a:solidFill>
                <a:latin typeface="+mj-ea"/>
                <a:ea typeface="+mj-ea"/>
              </a:rPr>
              <a:t>保守于民间的技术秘密</a:t>
            </a:r>
            <a:r>
              <a:rPr lang="zh-CN" altLang="en-US" sz="2400" dirty="0">
                <a:solidFill>
                  <a:prstClr val="black"/>
                </a:solidFill>
                <a:latin typeface="+mj-ea"/>
                <a:ea typeface="+mj-ea"/>
              </a:rPr>
              <a:t>的问题。</a:t>
            </a:r>
            <a:endParaRPr lang="zh-CN" altLang="en-US" sz="2400" dirty="0">
              <a:solidFill>
                <a:prstClr val="black"/>
              </a:solidFill>
              <a:latin typeface="+mj-ea"/>
              <a:ea typeface="+mj-ea"/>
            </a:endParaRPr>
          </a:p>
          <a:p>
            <a:pPr>
              <a:buFont typeface="Wingdings" panose="05000000000000000000" pitchFamily="2" charset="2"/>
              <a:buChar char="p"/>
            </a:pPr>
            <a:r>
              <a:rPr lang="zh-CN" altLang="en-US" sz="2400" dirty="0">
                <a:solidFill>
                  <a:prstClr val="black"/>
                </a:solidFill>
                <a:latin typeface="+mj-ea"/>
                <a:ea typeface="+mj-ea"/>
              </a:rPr>
              <a:t>威尼斯人运用罗马法的一些原理，在授予发明人专利权 与发明人向社会公开发明技术方面建立了对价关系</a:t>
            </a:r>
            <a:r>
              <a:rPr lang="en-US" altLang="zh-CN" sz="2400" dirty="0">
                <a:solidFill>
                  <a:prstClr val="black"/>
                </a:solidFill>
                <a:latin typeface="+mj-ea"/>
                <a:ea typeface="+mj-ea"/>
              </a:rPr>
              <a:t>:</a:t>
            </a:r>
            <a:endParaRPr lang="en-US" altLang="zh-CN" sz="20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mn-ea"/>
                <a:ea typeface="+mn-ea"/>
              </a:rPr>
              <a:t>威尼斯政府认可了发明的财产价值</a:t>
            </a:r>
            <a:r>
              <a:rPr lang="en-US" altLang="zh-CN" sz="2400" dirty="0">
                <a:solidFill>
                  <a:prstClr val="black"/>
                </a:solidFill>
                <a:latin typeface="+mn-ea"/>
                <a:ea typeface="+mn-ea"/>
              </a:rPr>
              <a:t>,</a:t>
            </a:r>
            <a:r>
              <a:rPr lang="zh-CN" altLang="en-US" sz="2400" dirty="0">
                <a:solidFill>
                  <a:prstClr val="black"/>
                </a:solidFill>
                <a:latin typeface="+mn-ea"/>
                <a:ea typeface="+mn-ea"/>
              </a:rPr>
              <a:t>并确立了特定发明的专利财产权范围（</a:t>
            </a:r>
            <a:r>
              <a:rPr lang="en-US" altLang="zh-CN" sz="2400" dirty="0">
                <a:solidFill>
                  <a:prstClr val="black"/>
                </a:solidFill>
                <a:latin typeface="+mn-ea"/>
                <a:ea typeface="+mn-ea"/>
              </a:rPr>
              <a:t>10</a:t>
            </a:r>
            <a:r>
              <a:rPr lang="zh-CN" altLang="en-US" sz="2400" dirty="0">
                <a:solidFill>
                  <a:prstClr val="black"/>
                </a:solidFill>
                <a:latin typeface="+mn-ea"/>
                <a:ea typeface="+mn-ea"/>
              </a:rPr>
              <a:t>年期限的制造权）</a:t>
            </a:r>
            <a:endParaRPr lang="zh-CN" altLang="en-US" sz="2400" dirty="0">
              <a:solidFill>
                <a:prstClr val="black"/>
              </a:solidFill>
              <a:latin typeface="+mn-ea"/>
              <a:ea typeface="+mn-ea"/>
            </a:endParaRPr>
          </a:p>
          <a:p>
            <a:pPr>
              <a:buFont typeface="Wingdings" panose="05000000000000000000" pitchFamily="2" charset="2"/>
              <a:buChar char="l"/>
            </a:pPr>
            <a:r>
              <a:rPr lang="zh-CN" altLang="en-US" sz="2400" dirty="0">
                <a:solidFill>
                  <a:prstClr val="black"/>
                </a:solidFill>
                <a:latin typeface="+mn-ea"/>
                <a:ea typeface="+mn-ea"/>
              </a:rPr>
              <a:t>作为对价</a:t>
            </a:r>
            <a:r>
              <a:rPr lang="en-US" altLang="zh-CN" sz="2400" dirty="0">
                <a:solidFill>
                  <a:prstClr val="black"/>
                </a:solidFill>
                <a:latin typeface="+mn-ea"/>
                <a:ea typeface="+mn-ea"/>
              </a:rPr>
              <a:t>,</a:t>
            </a:r>
            <a:r>
              <a:rPr lang="zh-CN" altLang="en-US" sz="2400" dirty="0">
                <a:solidFill>
                  <a:prstClr val="black"/>
                </a:solidFill>
                <a:latin typeface="+mn-ea"/>
                <a:ea typeface="+mn-ea"/>
              </a:rPr>
              <a:t>威尼斯政府要求发明人向市政府登记并公开其发明技术。</a:t>
            </a:r>
            <a:endParaRPr lang="zh-CN" altLang="en-US" sz="2400" dirty="0">
              <a:solidFill>
                <a:prstClr val="black"/>
              </a:solidFill>
              <a:latin typeface="+mn-ea"/>
              <a:ea typeface="+mn-ea"/>
            </a:endParaRPr>
          </a:p>
          <a:p>
            <a:pPr>
              <a:buFont typeface="Wingdings" panose="05000000000000000000" pitchFamily="2" charset="2"/>
              <a:buChar char="l"/>
            </a:pPr>
            <a:r>
              <a:rPr lang="zh-CN" altLang="en-US" sz="2400" dirty="0">
                <a:solidFill>
                  <a:prstClr val="black"/>
                </a:solidFill>
                <a:latin typeface="+mn-ea"/>
                <a:ea typeface="+mn-ea"/>
              </a:rPr>
              <a:t>该法关于上述对价关系的原创性的建构对后世专利法的贡献可谓功不可没。</a:t>
            </a:r>
            <a:endParaRPr lang="zh-CN" altLang="en-US" sz="2400" dirty="0">
              <a:solidFill>
                <a:prstClr val="black"/>
              </a:solidFill>
              <a:latin typeface="+mn-ea"/>
              <a:ea typeface="+mn-ea"/>
            </a:endParaRPr>
          </a:p>
          <a:p>
            <a:pPr>
              <a:buFont typeface="Wingdings" panose="05000000000000000000" pitchFamily="2" charset="2"/>
              <a:buChar char="p"/>
            </a:pPr>
            <a:endParaRPr lang="en-US" altLang="zh-CN" sz="2400" dirty="0">
              <a:solidFill>
                <a:prstClr val="black"/>
              </a:solidFill>
              <a:latin typeface="+mj-ea"/>
              <a:ea typeface="+mj-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1.3 </a:t>
            </a:r>
            <a:r>
              <a:rPr lang="zh-CN" altLang="en-US" dirty="0"/>
              <a:t>发展</a:t>
            </a:r>
            <a:endParaRPr lang="zh-CN" altLang="en-US" dirty="0"/>
          </a:p>
        </p:txBody>
      </p:sp>
      <p:sp>
        <p:nvSpPr>
          <p:cNvPr id="6" name="内容占位符 2"/>
          <p:cNvSpPr>
            <a:spLocks noGrp="1"/>
          </p:cNvSpPr>
          <p:nvPr>
            <p:ph idx="1"/>
          </p:nvPr>
        </p:nvSpPr>
        <p:spPr>
          <a:xfrm>
            <a:off x="590308" y="1130300"/>
            <a:ext cx="8045692" cy="5046663"/>
          </a:xfrm>
        </p:spPr>
        <p:txBody>
          <a:bodyPr>
            <a:noAutofit/>
          </a:bodyPr>
          <a:lstStyle/>
          <a:p>
            <a:r>
              <a:rPr lang="zh-CN" altLang="en-US" b="1" dirty="0">
                <a:latin typeface="+mn-ea"/>
                <a:ea typeface="+mn-ea"/>
              </a:rPr>
              <a:t>威尼斯专利法规范没有进一步发展的原因</a:t>
            </a:r>
            <a:endParaRPr lang="en-US" altLang="zh-CN" sz="2000" dirty="0">
              <a:solidFill>
                <a:prstClr val="black"/>
              </a:solidFill>
              <a:latin typeface="楷体" pitchFamily="49" charset="-122"/>
              <a:ea typeface="楷体" pitchFamily="49" charset="-122"/>
            </a:endParaRPr>
          </a:p>
          <a:p>
            <a:pPr>
              <a:buFont typeface="Wingdings" panose="05000000000000000000" pitchFamily="2" charset="2"/>
              <a:buChar char="p"/>
            </a:pPr>
            <a:r>
              <a:rPr lang="zh-CN" altLang="en-US" sz="2400" dirty="0"/>
              <a:t>威尼斯等意大利城邦国家的专利制度尽管一度相当发达，但由于</a:t>
            </a:r>
            <a:r>
              <a:rPr lang="en-US" altLang="zh-CN" sz="2400" dirty="0"/>
              <a:t>16</a:t>
            </a:r>
            <a:r>
              <a:rPr lang="zh-CN" altLang="en-US" sz="2400" dirty="0"/>
              <a:t>世纪以来的欧洲工商业重心由地中海转移到大西洋沿岸。</a:t>
            </a:r>
            <a:endParaRPr lang="en-US" altLang="zh-CN" sz="2400" dirty="0"/>
          </a:p>
          <a:p>
            <a:pPr>
              <a:buFont typeface="Wingdings" panose="05000000000000000000" pitchFamily="2" charset="2"/>
              <a:buChar char="p"/>
            </a:pPr>
            <a:r>
              <a:rPr lang="zh-CN" altLang="en-US" sz="2400" dirty="0"/>
              <a:t>威尼斯等城市受行会限制、高税收制约和高工资成本的阻碍，未能适应不断变化的市场需要。</a:t>
            </a:r>
            <a:endParaRPr lang="en-US" altLang="zh-CN" sz="2400" dirty="0"/>
          </a:p>
          <a:p>
            <a:pPr>
              <a:buFont typeface="Wingdings" panose="05000000000000000000" pitchFamily="2" charset="2"/>
              <a:buChar char="p"/>
            </a:pPr>
            <a:r>
              <a:rPr lang="zh-CN" altLang="en-US" sz="2400" dirty="0"/>
              <a:t>没有开发海外殖民地拓展市场，其工商业迅速衰落。</a:t>
            </a:r>
            <a:endParaRPr lang="en-US" altLang="zh-CN" sz="2400" dirty="0"/>
          </a:p>
          <a:p>
            <a:pPr>
              <a:buFont typeface="Wingdings" panose="05000000000000000000" pitchFamily="2" charset="2"/>
              <a:buChar char="p"/>
            </a:pPr>
            <a:r>
              <a:rPr lang="zh-CN" altLang="en-US" sz="2400" dirty="0"/>
              <a:t>法律对技术发展作用的局限性：如果没有庞大的市场，</a:t>
            </a:r>
            <a:r>
              <a:rPr lang="zh-CN" altLang="en-US" sz="2400" b="1" dirty="0">
                <a:solidFill>
                  <a:srgbClr val="FF0000"/>
                </a:solidFill>
              </a:rPr>
              <a:t>先进的法律理念难以变成更为有影响的法律制度</a:t>
            </a:r>
            <a:r>
              <a:rPr lang="zh-CN" altLang="en-US" sz="2400" dirty="0"/>
              <a:t>。</a:t>
            </a:r>
            <a:endParaRPr lang="en-US" altLang="zh-CN" sz="2400" dirty="0"/>
          </a:p>
          <a:p>
            <a:pPr>
              <a:buFont typeface="Wingdings" panose="05000000000000000000" pitchFamily="2" charset="2"/>
              <a:buChar char="p"/>
            </a:pPr>
            <a:r>
              <a:rPr lang="zh-CN" altLang="en-US" sz="2400" dirty="0"/>
              <a:t>该法本身的局限性：</a:t>
            </a:r>
            <a:r>
              <a:rPr lang="zh-CN" altLang="en-US" sz="2400" b="1" dirty="0">
                <a:solidFill>
                  <a:srgbClr val="FF0000"/>
                </a:solidFill>
              </a:rPr>
              <a:t>其目的是网罗市政建设所需发明技术</a:t>
            </a:r>
            <a:r>
              <a:rPr lang="en-US" altLang="zh-CN" sz="2400" b="1" dirty="0">
                <a:solidFill>
                  <a:srgbClr val="FF0000"/>
                </a:solidFill>
              </a:rPr>
              <a:t>,</a:t>
            </a:r>
            <a:r>
              <a:rPr lang="zh-CN" altLang="en-US" sz="2400" b="1" dirty="0">
                <a:solidFill>
                  <a:srgbClr val="FF0000"/>
                </a:solidFill>
              </a:rPr>
              <a:t>所以该法的保护对象仅限于机械 装置</a:t>
            </a:r>
            <a:r>
              <a:rPr lang="en-US" altLang="zh-CN" sz="2400" b="1" dirty="0">
                <a:solidFill>
                  <a:srgbClr val="FF0000"/>
                </a:solidFill>
              </a:rPr>
              <a:t>,</a:t>
            </a:r>
            <a:r>
              <a:rPr lang="zh-CN" altLang="en-US" sz="2400" b="1" dirty="0">
                <a:solidFill>
                  <a:srgbClr val="FF0000"/>
                </a:solidFill>
              </a:rPr>
              <a:t>并且市政府在授予专利权时基本上排除了与市政建设无关的发明创造。</a:t>
            </a:r>
            <a:endParaRPr lang="en-US" altLang="zh-CN" sz="2400" b="1" dirty="0">
              <a:solidFill>
                <a:srgbClr val="FF0000"/>
              </a:solidFill>
            </a:endParaRPr>
          </a:p>
          <a:p>
            <a:pPr>
              <a:buFont typeface="Wingdings" panose="05000000000000000000" pitchFamily="2" charset="2"/>
              <a:buChar char="p"/>
            </a:pPr>
            <a:r>
              <a:rPr lang="en-US" altLang="zh-CN" sz="2400" dirty="0"/>
              <a:t>1474</a:t>
            </a:r>
            <a:r>
              <a:rPr lang="zh-CN" altLang="en-US" sz="2400" dirty="0"/>
              <a:t>年威尼斯专利法规范不能与现代专利法同日而语。</a:t>
            </a:r>
            <a:endParaRPr lang="zh-CN" altLang="en-US" sz="2400" dirty="0"/>
          </a:p>
          <a:p>
            <a:pPr>
              <a:buFont typeface="Wingdings" panose="05000000000000000000" pitchFamily="2" charset="2"/>
              <a:buChar char="p"/>
            </a:pPr>
            <a:endParaRPr lang="en-US" altLang="zh-CN" sz="2400" dirty="0">
              <a:solidFill>
                <a:prstClr val="black"/>
              </a:solidFill>
              <a:latin typeface="+mj-ea"/>
              <a:ea typeface="+mj-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1347893" y="3051819"/>
            <a:ext cx="7034107" cy="571800"/>
          </a:xfrm>
        </p:spPr>
        <p:txBody>
          <a:bodyPr/>
          <a:lstStyle/>
          <a:p>
            <a:r>
              <a:rPr lang="zh-CN" altLang="en-US" dirty="0"/>
              <a:t>英国垄断法案产生的背景及其内容和影响</a:t>
            </a:r>
            <a:endParaRPr lang="zh-CN" altLang="en-US" dirty="0"/>
          </a:p>
        </p:txBody>
      </p:sp>
      <p:sp>
        <p:nvSpPr>
          <p:cNvPr id="5" name="文本占位符 4"/>
          <p:cNvSpPr>
            <a:spLocks noGrp="1"/>
          </p:cNvSpPr>
          <p:nvPr>
            <p:ph type="body" idx="1"/>
          </p:nvPr>
        </p:nvSpPr>
        <p:spPr>
          <a:xfrm>
            <a:off x="495300" y="4195418"/>
            <a:ext cx="7886700" cy="2472645"/>
          </a:xfrm>
        </p:spPr>
        <p:txBody>
          <a:bodyPr>
            <a:normAutofit/>
          </a:bodyPr>
          <a:lstStyle/>
          <a:p>
            <a:pPr marL="800100" lvl="1" indent="-342900">
              <a:buFont typeface="Wingdings" panose="05000000000000000000" pitchFamily="2" charset="2"/>
              <a:buChar char="Ø"/>
            </a:pPr>
            <a:r>
              <a:rPr lang="zh-CN" altLang="en-US" dirty="0">
                <a:solidFill>
                  <a:schemeClr val="tx1"/>
                </a:solidFill>
              </a:rPr>
              <a:t>英国</a:t>
            </a:r>
            <a:r>
              <a:rPr lang="en-US" altLang="zh-CN" dirty="0">
                <a:solidFill>
                  <a:schemeClr val="tx1"/>
                </a:solidFill>
              </a:rPr>
              <a:t>17</a:t>
            </a:r>
            <a:r>
              <a:rPr lang="zh-CN" altLang="en-US" dirty="0">
                <a:solidFill>
                  <a:schemeClr val="tx1"/>
                </a:solidFill>
              </a:rPr>
              <a:t>世纪工业发展、科技发展与垄断法案的产生</a:t>
            </a:r>
            <a:endParaRPr lang="zh-CN" altLang="en-US" dirty="0">
              <a:solidFill>
                <a:schemeClr val="tx1"/>
              </a:solidFill>
            </a:endParaRPr>
          </a:p>
          <a:p>
            <a:pPr marL="800100" lvl="1" indent="-342900">
              <a:buFont typeface="Wingdings" panose="05000000000000000000" pitchFamily="2" charset="2"/>
              <a:buChar char="Ø"/>
            </a:pPr>
            <a:r>
              <a:rPr lang="zh-CN" altLang="en-US" dirty="0">
                <a:solidFill>
                  <a:schemeClr val="tx1"/>
                </a:solidFill>
              </a:rPr>
              <a:t>垄断法案的内容和影响</a:t>
            </a:r>
            <a:endParaRPr lang="zh-CN" altLang="en-US" dirty="0">
              <a:solidFill>
                <a:schemeClr val="tx1"/>
              </a:solidFill>
            </a:endParaRPr>
          </a:p>
        </p:txBody>
      </p:sp>
      <p:sp>
        <p:nvSpPr>
          <p:cNvPr id="6" name="标题 3"/>
          <p:cNvSpPr txBox="1"/>
          <p:nvPr/>
        </p:nvSpPr>
        <p:spPr>
          <a:xfrm>
            <a:off x="819231" y="2662582"/>
            <a:ext cx="7034107" cy="5718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rgbClr val="1E4B74"/>
                </a:solidFill>
                <a:latin typeface="华文中宋" panose="02010600040101010101" pitchFamily="2" charset="-122"/>
                <a:ea typeface="华文中宋" panose="02010600040101010101" pitchFamily="2" charset="-122"/>
                <a:cs typeface="+mj-cs"/>
              </a:defRPr>
            </a:lvl1pPr>
          </a:lstStyle>
          <a:p>
            <a:r>
              <a:rPr lang="en-US" altLang="zh-CN" dirty="0"/>
              <a:t>2</a:t>
            </a:r>
            <a:endParaRPr lang="zh-CN"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2.1.1 </a:t>
            </a:r>
            <a:r>
              <a:rPr lang="zh-CN" altLang="en-US" b="1" dirty="0">
                <a:latin typeface="+mn-ea"/>
                <a:ea typeface="+mn-ea"/>
              </a:rPr>
              <a:t>英国</a:t>
            </a:r>
            <a:r>
              <a:rPr lang="en-US" altLang="zh-CN" b="1" dirty="0">
                <a:latin typeface="+mn-ea"/>
                <a:ea typeface="+mn-ea"/>
              </a:rPr>
              <a:t>17</a:t>
            </a:r>
            <a:r>
              <a:rPr lang="zh-CN" altLang="en-US" b="1" dirty="0">
                <a:latin typeface="+mn-ea"/>
                <a:ea typeface="+mn-ea"/>
              </a:rPr>
              <a:t>世纪前工业发展（背景）</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总体特点</a:t>
            </a:r>
            <a:endParaRPr lang="en-US" altLang="zh-CN" sz="2400" dirty="0">
              <a:solidFill>
                <a:prstClr val="black"/>
              </a:solidFill>
              <a:latin typeface="+mj-ea"/>
              <a:ea typeface="+mj-ea"/>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16</a:t>
            </a:r>
            <a:r>
              <a:rPr lang="zh-CN" altLang="en-US" sz="2400" dirty="0">
                <a:solidFill>
                  <a:prstClr val="black"/>
                </a:solidFill>
                <a:latin typeface="楷体" pitchFamily="49" charset="-122"/>
                <a:ea typeface="楷体" pitchFamily="49" charset="-122"/>
              </a:rPr>
              <a:t>世纪中后期，英国基于大西洋航运中心的地域优势和良好的工商业基础，商业贸易和工场手工业迅速发展，并开始形成全国性的市场。</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srgbClr val="FF0000"/>
                </a:solidFill>
                <a:latin typeface="楷体" pitchFamily="49" charset="-122"/>
                <a:ea typeface="楷体" pitchFamily="49" charset="-122"/>
              </a:rPr>
              <a:t>新兴工商业资产阶级为突破旧的政治经济秩 序，通过向国王申请开发、引进新产业和技术的垄断专营特权</a:t>
            </a:r>
            <a:r>
              <a:rPr lang="zh-CN" altLang="en-US" sz="2400" dirty="0">
                <a:solidFill>
                  <a:prstClr val="black"/>
                </a:solidFill>
                <a:latin typeface="楷体" pitchFamily="49" charset="-122"/>
                <a:ea typeface="楷体" pitchFamily="49" charset="-122"/>
              </a:rPr>
              <a:t>，以打破行会和地方势力的封锁，并凭借垄断专利获取高额的市场拓殖报酬</a:t>
            </a:r>
            <a:endParaRPr lang="en-US" altLang="zh-CN"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2.1.1 </a:t>
            </a:r>
            <a:r>
              <a:rPr lang="zh-CN" altLang="en-US" b="1" dirty="0">
                <a:latin typeface="+mn-ea"/>
                <a:ea typeface="+mn-ea"/>
              </a:rPr>
              <a:t>英国</a:t>
            </a:r>
            <a:r>
              <a:rPr lang="en-US" altLang="zh-CN" b="1" dirty="0">
                <a:latin typeface="+mn-ea"/>
                <a:ea typeface="+mn-ea"/>
              </a:rPr>
              <a:t>17</a:t>
            </a:r>
            <a:r>
              <a:rPr lang="zh-CN" altLang="en-US" b="1" dirty="0">
                <a:latin typeface="+mn-ea"/>
                <a:ea typeface="+mn-ea"/>
              </a:rPr>
              <a:t>世纪前工业发展（背景）</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经济背景</a:t>
            </a:r>
            <a:endParaRPr lang="en-US" altLang="zh-CN" sz="2400" dirty="0">
              <a:solidFill>
                <a:prstClr val="black"/>
              </a:solidFill>
              <a:latin typeface="+mj-ea"/>
              <a:ea typeface="+mj-ea"/>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早在</a:t>
            </a:r>
            <a:r>
              <a:rPr lang="en-US" altLang="zh-CN" sz="2400" dirty="0">
                <a:solidFill>
                  <a:prstClr val="black"/>
                </a:solidFill>
                <a:latin typeface="楷体" pitchFamily="49" charset="-122"/>
                <a:ea typeface="楷体" pitchFamily="49" charset="-122"/>
              </a:rPr>
              <a:t>14</a:t>
            </a:r>
            <a:r>
              <a:rPr lang="zh-CN" altLang="en-US" sz="2400" dirty="0">
                <a:solidFill>
                  <a:prstClr val="black"/>
                </a:solidFill>
                <a:latin typeface="楷体" pitchFamily="49" charset="-122"/>
                <a:ea typeface="楷体" pitchFamily="49" charset="-122"/>
              </a:rPr>
              <a:t>世纪</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英王爱德华三世（</a:t>
            </a:r>
            <a:r>
              <a:rPr lang="en-US" altLang="zh-CN" sz="2400" dirty="0">
                <a:solidFill>
                  <a:prstClr val="black"/>
                </a:solidFill>
                <a:latin typeface="楷体" pitchFamily="49" charset="-122"/>
                <a:ea typeface="楷体" pitchFamily="49" charset="-122"/>
              </a:rPr>
              <a:t>1327—1377</a:t>
            </a:r>
            <a:r>
              <a:rPr lang="zh-CN" altLang="en-US" sz="2400" dirty="0">
                <a:solidFill>
                  <a:prstClr val="black"/>
                </a:solidFill>
                <a:latin typeface="楷体" pitchFamily="49" charset="-122"/>
                <a:ea typeface="楷体" pitchFamily="49" charset="-122"/>
              </a:rPr>
              <a:t>）为了促进产业的进步</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即</a:t>
            </a:r>
            <a:r>
              <a:rPr lang="zh-CN" altLang="en-US" sz="2400" dirty="0">
                <a:solidFill>
                  <a:srgbClr val="FF0000"/>
                </a:solidFill>
                <a:latin typeface="楷体" pitchFamily="49" charset="-122"/>
                <a:ea typeface="楷体" pitchFamily="49" charset="-122"/>
              </a:rPr>
              <a:t>已设法引进外国技术</a:t>
            </a:r>
            <a:r>
              <a:rPr lang="en-US" altLang="zh-CN" sz="2400" dirty="0">
                <a:solidFill>
                  <a:srgbClr val="FF0000"/>
                </a:solidFill>
                <a:latin typeface="楷体" pitchFamily="49" charset="-122"/>
                <a:ea typeface="楷体" pitchFamily="49" charset="-122"/>
              </a:rPr>
              <a:t>,</a:t>
            </a:r>
            <a:r>
              <a:rPr lang="zh-CN" altLang="en-US" sz="2400" dirty="0">
                <a:solidFill>
                  <a:srgbClr val="FF0000"/>
                </a:solidFill>
                <a:latin typeface="楷体" pitchFamily="49" charset="-122"/>
                <a:ea typeface="楷体" pitchFamily="49" charset="-122"/>
              </a:rPr>
              <a:t>对输入技术的外籍能工巧匠授予专利证书</a:t>
            </a:r>
            <a:r>
              <a:rPr lang="zh-CN" altLang="en-US" sz="2400" dirty="0">
                <a:solidFill>
                  <a:prstClr val="black"/>
                </a:solidFill>
                <a:latin typeface="楷体" pitchFamily="49" charset="-122"/>
                <a:ea typeface="楷体" pitchFamily="49" charset="-122"/>
              </a:rPr>
              <a:t>（</a:t>
            </a:r>
            <a:r>
              <a:rPr lang="en-US" altLang="zh-CN" sz="2400" dirty="0">
                <a:solidFill>
                  <a:prstClr val="black"/>
                </a:solidFill>
                <a:latin typeface="楷体" pitchFamily="49" charset="-122"/>
                <a:ea typeface="楷体" pitchFamily="49" charset="-122"/>
              </a:rPr>
              <a:t>Letters patent</a:t>
            </a:r>
            <a:r>
              <a:rPr lang="zh-CN" altLang="en-US" sz="2400" dirty="0">
                <a:solidFill>
                  <a:prstClr val="black"/>
                </a:solidFill>
                <a:latin typeface="楷体" pitchFamily="49" charset="-122"/>
                <a:ea typeface="楷体" pitchFamily="49" charset="-122"/>
              </a:rPr>
              <a:t>）</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特许其在国内自由经营。</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至</a:t>
            </a:r>
            <a:r>
              <a:rPr lang="en-US" altLang="zh-CN" sz="2400" dirty="0">
                <a:solidFill>
                  <a:prstClr val="black"/>
                </a:solidFill>
                <a:latin typeface="楷体" pitchFamily="49" charset="-122"/>
                <a:ea typeface="楷体" pitchFamily="49" charset="-122"/>
              </a:rPr>
              <a:t>1540</a:t>
            </a:r>
            <a:r>
              <a:rPr lang="zh-CN" altLang="en-US" sz="2400" dirty="0">
                <a:solidFill>
                  <a:prstClr val="black"/>
                </a:solidFill>
                <a:latin typeface="楷体" pitchFamily="49" charset="-122"/>
                <a:ea typeface="楷体" pitchFamily="49" charset="-122"/>
              </a:rPr>
              <a:t>年至</a:t>
            </a:r>
            <a:r>
              <a:rPr lang="en-US" altLang="zh-CN" sz="2400" dirty="0">
                <a:solidFill>
                  <a:prstClr val="black"/>
                </a:solidFill>
                <a:latin typeface="楷体" pitchFamily="49" charset="-122"/>
                <a:ea typeface="楷体" pitchFamily="49" charset="-122"/>
              </a:rPr>
              <a:t>1640</a:t>
            </a:r>
            <a:r>
              <a:rPr lang="zh-CN" altLang="en-US" sz="2400" dirty="0">
                <a:solidFill>
                  <a:prstClr val="black"/>
                </a:solidFill>
                <a:latin typeface="楷体" pitchFamily="49" charset="-122"/>
                <a:ea typeface="楷体" pitchFamily="49" charset="-122"/>
              </a:rPr>
              <a:t>年间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英国出现了强劲有力的工业飞跃</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从而在内战（</a:t>
            </a:r>
            <a:r>
              <a:rPr lang="en-US" altLang="zh-CN" sz="2400" dirty="0">
                <a:solidFill>
                  <a:prstClr val="black"/>
                </a:solidFill>
                <a:latin typeface="楷体" pitchFamily="49" charset="-122"/>
                <a:ea typeface="楷体" pitchFamily="49" charset="-122"/>
              </a:rPr>
              <a:t>1642</a:t>
            </a:r>
            <a:r>
              <a:rPr lang="zh-CN" altLang="en-US" sz="2400" dirty="0">
                <a:solidFill>
                  <a:prstClr val="black"/>
                </a:solidFill>
                <a:latin typeface="楷体" pitchFamily="49" charset="-122"/>
                <a:ea typeface="楷体" pitchFamily="49" charset="-122"/>
              </a:rPr>
              <a:t>年）前成为欧洲第一工业强国。</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英国建立了一系列崭新的工业</a:t>
            </a:r>
            <a:endParaRPr lang="en-US" altLang="zh-CN"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如德国人传授的与高炉和各种深井采矿设备相关的技术的广泛应用</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再如由其他先进地区（德意志、尼德兰、意大利和法国）的工匠和工人引进的造纸、火药、镜子制造、玻璃器皿、火炮铸造、明矾和水合硫酸盐生产、炼糖、制硝等新兴工业。</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除此之外</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英国的领先还应归功于</a:t>
            </a:r>
            <a:r>
              <a:rPr lang="zh-CN" altLang="en-US" sz="2400" dirty="0">
                <a:solidFill>
                  <a:srgbClr val="FF0000"/>
                </a:solidFill>
                <a:latin typeface="楷体" pitchFamily="49" charset="-122"/>
                <a:ea typeface="楷体" pitchFamily="49" charset="-122"/>
              </a:rPr>
              <a:t>其企业规模的增大、作为蒸汽动力的煤的推广使用以及国内市场</a:t>
            </a:r>
            <a:r>
              <a:rPr lang="zh-CN" altLang="en-US" sz="2400" dirty="0">
                <a:solidFill>
                  <a:prstClr val="black"/>
                </a:solidFill>
                <a:latin typeface="楷体" pitchFamily="49" charset="-122"/>
                <a:ea typeface="楷体" pitchFamily="49" charset="-122"/>
              </a:rPr>
              <a:t>的蓬勃发展。</a:t>
            </a:r>
            <a:endParaRPr lang="zh-CN" altLang="en-US" sz="24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5"/>
            <a:ext cx="7886700" cy="386080"/>
          </a:xfrm>
        </p:spPr>
        <p:txBody>
          <a:bodyPr>
            <a:normAutofit fontScale="90000"/>
          </a:bodyPr>
          <a:lstStyle/>
          <a:p>
            <a:r>
              <a:rPr lang="zh-CN" altLang="en-US"/>
              <a:t>本章目录</a:t>
            </a:r>
            <a:endParaRPr lang="zh-CN" altLang="en-US"/>
          </a:p>
        </p:txBody>
      </p:sp>
      <p:sp>
        <p:nvSpPr>
          <p:cNvPr id="3" name="内容占位符 2"/>
          <p:cNvSpPr>
            <a:spLocks noGrp="1"/>
          </p:cNvSpPr>
          <p:nvPr>
            <p:ph sz="half" idx="1"/>
          </p:nvPr>
        </p:nvSpPr>
        <p:spPr>
          <a:xfrm>
            <a:off x="628650" y="1118870"/>
            <a:ext cx="7970520" cy="4110355"/>
          </a:xfrm>
        </p:spPr>
        <p:style>
          <a:lnRef idx="0">
            <a:srgbClr val="FFFFFF"/>
          </a:lnRef>
          <a:fillRef idx="1">
            <a:schemeClr val="accent1"/>
          </a:fillRef>
          <a:effectRef idx="0">
            <a:srgbClr val="FFFFFF"/>
          </a:effectRef>
          <a:fontRef idx="minor">
            <a:schemeClr val="lt1"/>
          </a:fontRef>
        </p:style>
        <p:txBody>
          <a:bodyPr>
            <a:noAutofit/>
          </a:bodyPr>
          <a:lstStyle/>
          <a:p>
            <a:pPr marL="0" indent="0" fontAlgn="auto">
              <a:lnSpc>
                <a:spcPct val="60000"/>
              </a:lnSpc>
              <a:buNone/>
            </a:pPr>
            <a:endParaRPr lang="zh-CN" altLang="en-US" sz="1600" b="1" dirty="0"/>
          </a:p>
          <a:p>
            <a:pPr marL="0" indent="0" fontAlgn="auto">
              <a:lnSpc>
                <a:spcPct val="60000"/>
              </a:lnSpc>
              <a:buNone/>
            </a:pPr>
            <a:r>
              <a:rPr lang="zh-CN" altLang="en-US" sz="2000" b="1" dirty="0"/>
              <a:t>导入</a:t>
            </a:r>
            <a:endParaRPr lang="zh-CN" altLang="en-US" sz="2000" b="1" dirty="0"/>
          </a:p>
          <a:p>
            <a:pPr marL="0" indent="0" fontAlgn="auto">
              <a:lnSpc>
                <a:spcPct val="60000"/>
              </a:lnSpc>
              <a:buNone/>
            </a:pPr>
            <a:endParaRPr lang="zh-CN" altLang="en-US" sz="1600" dirty="0"/>
          </a:p>
          <a:p>
            <a:pPr marL="0" indent="0" fontAlgn="auto">
              <a:lnSpc>
                <a:spcPct val="100000"/>
              </a:lnSpc>
              <a:buNone/>
            </a:pPr>
            <a:r>
              <a:rPr lang="en-US" altLang="zh-CN" sz="2000" b="1" dirty="0"/>
              <a:t>1</a:t>
            </a:r>
            <a:r>
              <a:rPr lang="zh-CN" altLang="en-US" sz="2000" b="1" dirty="0"/>
              <a:t> 威尼斯专利法规范产生的历史背景及其内容和影响</a:t>
            </a:r>
            <a:endParaRPr lang="zh-CN" altLang="en-US" sz="2000" b="1" dirty="0"/>
          </a:p>
          <a:p>
            <a:pPr marL="0" indent="0" fontAlgn="auto">
              <a:lnSpc>
                <a:spcPct val="60000"/>
              </a:lnSpc>
              <a:buNone/>
            </a:pPr>
            <a:r>
              <a:rPr lang="en-US" altLang="zh-CN" sz="1600" dirty="0"/>
              <a:t>1</a:t>
            </a:r>
            <a:r>
              <a:rPr lang="zh-CN" altLang="en-US" sz="1600" dirty="0"/>
              <a:t>.1 背景</a:t>
            </a:r>
            <a:endParaRPr lang="zh-CN" altLang="en-US" sz="1600" dirty="0"/>
          </a:p>
          <a:p>
            <a:pPr marL="0" indent="0" fontAlgn="auto">
              <a:lnSpc>
                <a:spcPct val="60000"/>
              </a:lnSpc>
              <a:buNone/>
            </a:pPr>
            <a:r>
              <a:rPr lang="en-US" altLang="zh-CN" sz="1600" dirty="0"/>
              <a:t>1</a:t>
            </a:r>
            <a:r>
              <a:rPr lang="zh-CN" altLang="en-US" sz="1600" dirty="0"/>
              <a:t>.2 </a:t>
            </a:r>
            <a:r>
              <a:rPr lang="en-US" altLang="zh-CN" sz="1600" dirty="0"/>
              <a:t>1474</a:t>
            </a:r>
            <a:r>
              <a:rPr lang="zh-CN" altLang="en-US" sz="1600" dirty="0"/>
              <a:t>年威尼斯专利法规范</a:t>
            </a:r>
            <a:endParaRPr lang="zh-CN" altLang="en-US" sz="1600" dirty="0"/>
          </a:p>
          <a:p>
            <a:pPr marL="0" indent="0" fontAlgn="auto">
              <a:lnSpc>
                <a:spcPct val="60000"/>
              </a:lnSpc>
              <a:buNone/>
            </a:pPr>
            <a:r>
              <a:rPr lang="en-US" altLang="zh-CN" sz="1600" dirty="0"/>
              <a:t>1</a:t>
            </a:r>
            <a:r>
              <a:rPr lang="zh-CN" altLang="en-US" sz="1600" dirty="0"/>
              <a:t>.3 发展</a:t>
            </a:r>
            <a:endParaRPr lang="zh-CN" altLang="en-US" sz="1600" dirty="0"/>
          </a:p>
          <a:p>
            <a:pPr marL="0" indent="0" fontAlgn="auto">
              <a:lnSpc>
                <a:spcPct val="60000"/>
              </a:lnSpc>
              <a:buNone/>
            </a:pPr>
            <a:endParaRPr lang="zh-CN" altLang="en-US" sz="1600" dirty="0"/>
          </a:p>
          <a:p>
            <a:pPr marL="0" indent="0">
              <a:buNone/>
            </a:pPr>
            <a:r>
              <a:rPr lang="en-US" altLang="zh-CN" sz="2000" b="1" dirty="0">
                <a:sym typeface="+mn-ea"/>
              </a:rPr>
              <a:t>2 </a:t>
            </a:r>
            <a:r>
              <a:rPr lang="zh-CN" altLang="en-US" sz="2000" b="1" dirty="0">
                <a:sym typeface="+mn-ea"/>
              </a:rPr>
              <a:t>英国垄断法案产生的背景及其内容和影响</a:t>
            </a:r>
            <a:endParaRPr lang="zh-CN" altLang="en-US" sz="2000" b="1" dirty="0"/>
          </a:p>
          <a:p>
            <a:pPr marL="0" indent="0">
              <a:buNone/>
            </a:pPr>
            <a:r>
              <a:rPr lang="en-US" altLang="zh-CN" sz="1600" dirty="0">
                <a:sym typeface="+mn-ea"/>
              </a:rPr>
              <a:t>2</a:t>
            </a:r>
            <a:r>
              <a:rPr lang="zh-CN" altLang="en-US" sz="1600" dirty="0">
                <a:sym typeface="+mn-ea"/>
              </a:rPr>
              <a:t>.1 背景</a:t>
            </a:r>
            <a:endParaRPr lang="zh-CN" altLang="en-US" sz="1600" dirty="0"/>
          </a:p>
          <a:p>
            <a:pPr marL="0" indent="0">
              <a:buNone/>
            </a:pPr>
            <a:r>
              <a:rPr lang="en-US" altLang="zh-CN" sz="1600" dirty="0">
                <a:sym typeface="+mn-ea"/>
              </a:rPr>
              <a:t>2</a:t>
            </a:r>
            <a:r>
              <a:rPr lang="zh-CN" altLang="en-US" sz="1600" dirty="0">
                <a:sym typeface="+mn-ea"/>
              </a:rPr>
              <a:t>.2 英国垄断法案</a:t>
            </a:r>
            <a:endParaRPr lang="zh-CN" altLang="en-US" sz="1600" dirty="0"/>
          </a:p>
          <a:p>
            <a:pPr marL="0" indent="0">
              <a:buNone/>
            </a:pPr>
            <a:r>
              <a:rPr lang="en-US" altLang="zh-CN" sz="1600" dirty="0">
                <a:sym typeface="+mn-ea"/>
              </a:rPr>
              <a:t>2</a:t>
            </a:r>
            <a:r>
              <a:rPr lang="zh-CN" altLang="en-US" sz="1600" dirty="0">
                <a:sym typeface="+mn-ea"/>
              </a:rPr>
              <a:t>.3 对同时代科技发展的影响</a:t>
            </a:r>
            <a:endParaRPr lang="en-US" altLang="zh-CN" sz="1600" dirty="0">
              <a:sym typeface="+mn-ea"/>
            </a:endParaRPr>
          </a:p>
          <a:p>
            <a:pPr marL="0" indent="0">
              <a:buNone/>
            </a:pPr>
            <a:r>
              <a:rPr lang="en-US" altLang="zh-CN" sz="1600" dirty="0">
                <a:sym typeface="+mn-ea"/>
              </a:rPr>
              <a:t>2</a:t>
            </a:r>
            <a:r>
              <a:rPr lang="zh-CN" altLang="en-US" sz="1600" dirty="0">
                <a:sym typeface="+mn-ea"/>
              </a:rPr>
              <a:t>.</a:t>
            </a:r>
            <a:r>
              <a:rPr lang="en-US" altLang="zh-CN" sz="1600" dirty="0">
                <a:sym typeface="+mn-ea"/>
              </a:rPr>
              <a:t>4</a:t>
            </a:r>
            <a:r>
              <a:rPr lang="zh-CN" altLang="en-US" sz="1600" dirty="0">
                <a:sym typeface="+mn-ea"/>
              </a:rPr>
              <a:t> 专利法案的发展</a:t>
            </a:r>
            <a:endParaRPr lang="zh-CN" altLang="en-US" sz="1600" dirty="0">
              <a:sym typeface="+mn-ea"/>
            </a:endParaRPr>
          </a:p>
          <a:p>
            <a:pPr marL="0" indent="0">
              <a:buNone/>
            </a:pPr>
            <a:endParaRPr lang="en-US" altLang="zh-CN" sz="1600" dirty="0">
              <a:sym typeface="+mn-ea"/>
            </a:endParaRPr>
          </a:p>
          <a:p>
            <a:pPr marL="0" indent="0">
              <a:buNone/>
            </a:pPr>
            <a:r>
              <a:rPr lang="zh-CN" altLang="en-US" sz="1600" b="1" dirty="0">
                <a:sym typeface="+mn-ea"/>
              </a:rPr>
              <a:t>呼应开头</a:t>
            </a:r>
            <a:endParaRPr lang="zh-CN" altLang="en-US" sz="1600" dirty="0">
              <a:sym typeface="+mn-ea"/>
            </a:endParaRPr>
          </a:p>
          <a:p>
            <a:pPr marL="0" indent="0">
              <a:buNone/>
            </a:pPr>
            <a:endParaRPr lang="zh-CN" altLang="en-US" sz="1600" dirty="0">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234616" y="1082675"/>
            <a:ext cx="8674768" cy="5046663"/>
          </a:xfrm>
        </p:spPr>
        <p:txBody>
          <a:bodyPr>
            <a:noAutofit/>
          </a:bodyPr>
          <a:lstStyle/>
          <a:p>
            <a:r>
              <a:rPr lang="en-US" altLang="zh-CN" b="1" dirty="0">
                <a:latin typeface="+mn-ea"/>
                <a:ea typeface="+mn-ea"/>
              </a:rPr>
              <a:t>2.1.1 </a:t>
            </a:r>
            <a:r>
              <a:rPr lang="zh-CN" altLang="en-US" b="1" dirty="0">
                <a:latin typeface="+mn-ea"/>
                <a:ea typeface="+mn-ea"/>
              </a:rPr>
              <a:t>英国</a:t>
            </a:r>
            <a:r>
              <a:rPr lang="en-US" altLang="zh-CN" b="1" dirty="0">
                <a:latin typeface="+mn-ea"/>
                <a:ea typeface="+mn-ea"/>
              </a:rPr>
              <a:t>17</a:t>
            </a:r>
            <a:r>
              <a:rPr lang="zh-CN" altLang="en-US" b="1" dirty="0">
                <a:latin typeface="+mn-ea"/>
                <a:ea typeface="+mn-ea"/>
              </a:rPr>
              <a:t>世纪前工业发展（背景）</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经济背景</a:t>
            </a:r>
            <a:endParaRPr lang="en-US" altLang="zh-CN" sz="2400" dirty="0">
              <a:solidFill>
                <a:prstClr val="black"/>
              </a:solidFill>
              <a:latin typeface="+mj-ea"/>
              <a:ea typeface="+mj-ea"/>
            </a:endParaRPr>
          </a:p>
          <a:p>
            <a:pPr lvl="0">
              <a:buFont typeface="Wingdings" panose="05000000000000000000" pitchFamily="2" charset="2"/>
              <a:buChar char="l"/>
            </a:pPr>
            <a:r>
              <a:rPr lang="en-US" altLang="zh-CN" sz="2200" dirty="0">
                <a:solidFill>
                  <a:prstClr val="black"/>
                </a:solidFill>
                <a:latin typeface="楷体" pitchFamily="49" charset="-122"/>
                <a:ea typeface="楷体" pitchFamily="49" charset="-122"/>
              </a:rPr>
              <a:t>17</a:t>
            </a:r>
            <a:r>
              <a:rPr lang="zh-CN" altLang="en-US" sz="2200" dirty="0">
                <a:solidFill>
                  <a:prstClr val="black"/>
                </a:solidFill>
                <a:latin typeface="楷体" pitchFamily="49" charset="-122"/>
                <a:ea typeface="楷体" pitchFamily="49" charset="-122"/>
              </a:rPr>
              <a:t>世纪前半期，英国的工业迅速增长。</a:t>
            </a:r>
            <a:endParaRPr lang="en-US" altLang="zh-CN" sz="22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老的工业部门如采矿业、炼铁业、羊毛加工业、造船业等不断发展，</a:t>
            </a:r>
            <a:endParaRPr lang="en-US" altLang="zh-CN" sz="20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出现了一些新的工业部门，包括棉纺织业、玻璃制造业、肥皂业及丝织业等。</a:t>
            </a:r>
            <a:endParaRPr lang="en-US" altLang="zh-CN" sz="20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其中发展最快的是采煤业，根据达勒姆、诺桑伯兰等</a:t>
            </a:r>
            <a:r>
              <a:rPr lang="en-US" altLang="zh-CN" sz="2000" dirty="0">
                <a:solidFill>
                  <a:prstClr val="black"/>
                </a:solidFill>
                <a:latin typeface="楷体" pitchFamily="49" charset="-122"/>
                <a:ea typeface="楷体" pitchFamily="49" charset="-122"/>
              </a:rPr>
              <a:t>10</a:t>
            </a:r>
            <a:r>
              <a:rPr lang="zh-CN" altLang="en-US" sz="2000" dirty="0">
                <a:solidFill>
                  <a:prstClr val="black"/>
                </a:solidFill>
                <a:latin typeface="楷体" pitchFamily="49" charset="-122"/>
                <a:ea typeface="楷体" pitchFamily="49" charset="-122"/>
              </a:rPr>
              <a:t>余个地区的资料，</a:t>
            </a:r>
            <a:r>
              <a:rPr lang="en-US" altLang="zh-CN" sz="2000" dirty="0">
                <a:solidFill>
                  <a:prstClr val="black"/>
                </a:solidFill>
                <a:latin typeface="楷体" pitchFamily="49" charset="-122"/>
                <a:ea typeface="楷体" pitchFamily="49" charset="-122"/>
              </a:rPr>
              <a:t>1551</a:t>
            </a:r>
            <a:r>
              <a:rPr lang="zh-CN" altLang="en-US" sz="2000" dirty="0">
                <a:solidFill>
                  <a:prstClr val="black"/>
                </a:solidFill>
                <a:latin typeface="楷体" pitchFamily="49" charset="-122"/>
                <a:ea typeface="楷体" pitchFamily="49" charset="-122"/>
              </a:rPr>
              <a:t>年</a:t>
            </a:r>
            <a:r>
              <a:rPr lang="en-US" altLang="zh-CN" sz="2000" dirty="0">
                <a:solidFill>
                  <a:prstClr val="black"/>
                </a:solidFill>
                <a:latin typeface="楷体" pitchFamily="49" charset="-122"/>
                <a:ea typeface="楷体" pitchFamily="49" charset="-122"/>
              </a:rPr>
              <a:t>—1560</a:t>
            </a:r>
            <a:r>
              <a:rPr lang="zh-CN" altLang="en-US" sz="2000" dirty="0">
                <a:solidFill>
                  <a:prstClr val="black"/>
                </a:solidFill>
                <a:latin typeface="楷体" pitchFamily="49" charset="-122"/>
                <a:ea typeface="楷体" pitchFamily="49" charset="-122"/>
              </a:rPr>
              <a:t>年，煤的年产量为</a:t>
            </a:r>
            <a:r>
              <a:rPr lang="en-US" altLang="zh-CN" sz="2000" dirty="0">
                <a:solidFill>
                  <a:prstClr val="black"/>
                </a:solidFill>
                <a:latin typeface="楷体" pitchFamily="49" charset="-122"/>
                <a:ea typeface="楷体" pitchFamily="49" charset="-122"/>
              </a:rPr>
              <a:t>21</a:t>
            </a:r>
            <a:r>
              <a:rPr lang="zh-CN" altLang="en-US" sz="2000" dirty="0">
                <a:solidFill>
                  <a:prstClr val="black"/>
                </a:solidFill>
                <a:latin typeface="楷体" pitchFamily="49" charset="-122"/>
                <a:ea typeface="楷体" pitchFamily="49" charset="-122"/>
              </a:rPr>
              <a:t>万吨，到</a:t>
            </a:r>
            <a:r>
              <a:rPr lang="en-US" altLang="zh-CN" sz="2000" dirty="0">
                <a:solidFill>
                  <a:prstClr val="black"/>
                </a:solidFill>
                <a:latin typeface="楷体" pitchFamily="49" charset="-122"/>
                <a:ea typeface="楷体" pitchFamily="49" charset="-122"/>
              </a:rPr>
              <a:t>1681</a:t>
            </a:r>
            <a:r>
              <a:rPr lang="zh-CN" altLang="en-US" sz="2000" dirty="0">
                <a:solidFill>
                  <a:prstClr val="black"/>
                </a:solidFill>
                <a:latin typeface="楷体" pitchFamily="49" charset="-122"/>
                <a:ea typeface="楷体" pitchFamily="49" charset="-122"/>
              </a:rPr>
              <a:t>年</a:t>
            </a:r>
            <a:r>
              <a:rPr lang="en-US" altLang="zh-CN" sz="2000" dirty="0">
                <a:solidFill>
                  <a:prstClr val="black"/>
                </a:solidFill>
                <a:latin typeface="楷体" pitchFamily="49" charset="-122"/>
                <a:ea typeface="楷体" pitchFamily="49" charset="-122"/>
              </a:rPr>
              <a:t>—1690</a:t>
            </a:r>
            <a:r>
              <a:rPr lang="zh-CN" altLang="en-US" sz="2000" dirty="0">
                <a:solidFill>
                  <a:prstClr val="black"/>
                </a:solidFill>
                <a:latin typeface="楷体" pitchFamily="49" charset="-122"/>
                <a:ea typeface="楷体" pitchFamily="49" charset="-122"/>
              </a:rPr>
              <a:t>年，年产量已增长至</a:t>
            </a:r>
            <a:r>
              <a:rPr lang="en-US" altLang="zh-CN" sz="2000" dirty="0">
                <a:solidFill>
                  <a:prstClr val="black"/>
                </a:solidFill>
                <a:latin typeface="楷体" pitchFamily="49" charset="-122"/>
                <a:ea typeface="楷体" pitchFamily="49" charset="-122"/>
              </a:rPr>
              <a:t>298.2</a:t>
            </a:r>
            <a:r>
              <a:rPr lang="zh-CN" altLang="en-US" sz="2000" dirty="0">
                <a:solidFill>
                  <a:prstClr val="black"/>
                </a:solidFill>
                <a:latin typeface="楷体" pitchFamily="49" charset="-122"/>
                <a:ea typeface="楷体" pitchFamily="49" charset="-122"/>
              </a:rPr>
              <a:t>万吨。</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200" dirty="0">
                <a:solidFill>
                  <a:srgbClr val="FF0000"/>
                </a:solidFill>
                <a:latin typeface="楷体" pitchFamily="49" charset="-122"/>
                <a:ea typeface="楷体" pitchFamily="49" charset="-122"/>
              </a:rPr>
              <a:t>增长最快的时期是</a:t>
            </a:r>
            <a:r>
              <a:rPr lang="en-US" altLang="zh-CN" sz="2200" dirty="0">
                <a:solidFill>
                  <a:srgbClr val="FF0000"/>
                </a:solidFill>
                <a:latin typeface="楷体" pitchFamily="49" charset="-122"/>
                <a:ea typeface="楷体" pitchFamily="49" charset="-122"/>
              </a:rPr>
              <a:t>1600</a:t>
            </a:r>
            <a:r>
              <a:rPr lang="zh-CN" altLang="en-US" sz="2200" dirty="0">
                <a:solidFill>
                  <a:srgbClr val="FF0000"/>
                </a:solidFill>
                <a:latin typeface="楷体" pitchFamily="49" charset="-122"/>
                <a:ea typeface="楷体" pitchFamily="49" charset="-122"/>
              </a:rPr>
              <a:t>年</a:t>
            </a:r>
            <a:r>
              <a:rPr lang="en-US" altLang="zh-CN" sz="2200" dirty="0">
                <a:solidFill>
                  <a:srgbClr val="FF0000"/>
                </a:solidFill>
                <a:latin typeface="楷体" pitchFamily="49" charset="-122"/>
                <a:ea typeface="楷体" pitchFamily="49" charset="-122"/>
              </a:rPr>
              <a:t>-1660</a:t>
            </a:r>
            <a:r>
              <a:rPr lang="zh-CN" altLang="en-US" sz="2200" dirty="0">
                <a:solidFill>
                  <a:srgbClr val="FF0000"/>
                </a:solidFill>
                <a:latin typeface="楷体" pitchFamily="49" charset="-122"/>
                <a:ea typeface="楷体" pitchFamily="49" charset="-122"/>
              </a:rPr>
              <a:t>年，从地区上看增长最快的是东北部</a:t>
            </a:r>
            <a:r>
              <a:rPr lang="zh-CN" altLang="en-US" sz="2200" dirty="0">
                <a:solidFill>
                  <a:prstClr val="black"/>
                </a:solidFill>
                <a:latin typeface="楷体" pitchFamily="49" charset="-122"/>
                <a:ea typeface="楷体" pitchFamily="49" charset="-122"/>
              </a:rPr>
              <a:t>。</a:t>
            </a:r>
            <a:endParaRPr lang="en-US" altLang="zh-CN" sz="22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这一带煤矿的发展，甚至使诗人约翰</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克里夫兰诗兴大发，他在诗中写道：</a:t>
            </a:r>
            <a:r>
              <a:rPr lang="zh-CN" altLang="en-US" sz="2000" i="1" dirty="0">
                <a:solidFill>
                  <a:prstClr val="black"/>
                </a:solidFill>
                <a:latin typeface="楷体" pitchFamily="49" charset="-122"/>
                <a:ea typeface="楷体" pitchFamily="49" charset="-122"/>
              </a:rPr>
              <a:t>英国是个完完全会的世界，无所不有，它甚至拥有西印度群岛的财富，你应该校正一下你的地图：纽卡斯尔应是秘鲁！他把以纽卡斯尔地区所盛产的黑煤比之于南美的白银！</a:t>
            </a:r>
            <a:endParaRPr lang="zh-CN" altLang="en-US" sz="2000" i="1"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200" dirty="0">
                <a:solidFill>
                  <a:prstClr val="black"/>
                </a:solidFill>
                <a:latin typeface="楷体" pitchFamily="49" charset="-122"/>
                <a:ea typeface="楷体" pitchFamily="49" charset="-122"/>
              </a:rPr>
              <a:t>当时</a:t>
            </a:r>
            <a:r>
              <a:rPr lang="zh-CN" altLang="en-US" sz="2200" dirty="0">
                <a:solidFill>
                  <a:srgbClr val="FF0000"/>
                </a:solidFill>
                <a:latin typeface="楷体" pitchFamily="49" charset="-122"/>
                <a:ea typeface="楷体" pitchFamily="49" charset="-122"/>
              </a:rPr>
              <a:t>英国的煤产量比欧洲其他国家煤产量的总和还要多</a:t>
            </a:r>
            <a:r>
              <a:rPr lang="en-US" altLang="zh-CN" sz="2200" dirty="0">
                <a:solidFill>
                  <a:srgbClr val="FF0000"/>
                </a:solidFill>
                <a:latin typeface="楷体" pitchFamily="49" charset="-122"/>
                <a:ea typeface="楷体" pitchFamily="49" charset="-122"/>
              </a:rPr>
              <a:t>3</a:t>
            </a:r>
            <a:r>
              <a:rPr lang="zh-CN" altLang="en-US" sz="2200" dirty="0">
                <a:solidFill>
                  <a:srgbClr val="FF0000"/>
                </a:solidFill>
                <a:latin typeface="楷体" pitchFamily="49" charset="-122"/>
                <a:ea typeface="楷体" pitchFamily="49" charset="-122"/>
              </a:rPr>
              <a:t>倍</a:t>
            </a:r>
            <a:r>
              <a:rPr lang="zh-CN" altLang="en-US" sz="2200" dirty="0">
                <a:solidFill>
                  <a:prstClr val="black"/>
                </a:solidFill>
                <a:latin typeface="楷体" pitchFamily="49" charset="-122"/>
                <a:ea typeface="楷体" pitchFamily="49" charset="-122"/>
              </a:rPr>
              <a:t>。</a:t>
            </a:r>
            <a:endParaRPr lang="en-US" altLang="zh-CN" sz="22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采煤工业的发展，为一些老的工业部门如炼铁业及新的工业部门如造纸、制糖等工业采用新技术并大规模地发展开辟了道路。</a:t>
            </a: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r>
              <a:rPr lang="en-US" altLang="zh-CN" b="1" dirty="0">
                <a:latin typeface="+mn-ea"/>
                <a:ea typeface="+mn-ea"/>
              </a:rPr>
              <a:t>2.1.1 </a:t>
            </a:r>
            <a:r>
              <a:rPr lang="zh-CN" altLang="en-US" b="1" dirty="0">
                <a:latin typeface="+mn-ea"/>
                <a:ea typeface="+mn-ea"/>
              </a:rPr>
              <a:t>英国</a:t>
            </a:r>
            <a:r>
              <a:rPr lang="en-US" altLang="zh-CN" b="1" dirty="0">
                <a:latin typeface="+mn-ea"/>
                <a:ea typeface="+mn-ea"/>
              </a:rPr>
              <a:t>17</a:t>
            </a:r>
            <a:r>
              <a:rPr lang="zh-CN" altLang="en-US" b="1" dirty="0">
                <a:latin typeface="+mn-ea"/>
                <a:ea typeface="+mn-ea"/>
              </a:rPr>
              <a:t>世纪前工业发展（背景）</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经济背景</a:t>
            </a:r>
            <a:endParaRPr lang="en-US" altLang="zh-CN" sz="2400" dirty="0">
              <a:solidFill>
                <a:prstClr val="black"/>
              </a:solidFill>
              <a:latin typeface="+mj-ea"/>
              <a:ea typeface="+mj-ea"/>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能源的突破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煤的使用</a:t>
            </a:r>
            <a:endParaRPr lang="zh-CN" altLang="en-US" sz="2000" dirty="0">
              <a:solidFill>
                <a:prstClr val="black"/>
              </a:solidFill>
              <a:latin typeface="楷体" pitchFamily="49" charset="-122"/>
              <a:ea typeface="楷体" pitchFamily="49" charset="-122"/>
            </a:endParaRPr>
          </a:p>
        </p:txBody>
      </p:sp>
      <p:sp>
        <p:nvSpPr>
          <p:cNvPr id="4" name="剪去单角的矩形 11"/>
          <p:cNvSpPr/>
          <p:nvPr/>
        </p:nvSpPr>
        <p:spPr>
          <a:xfrm>
            <a:off x="745213" y="2489211"/>
            <a:ext cx="7878392" cy="4154984"/>
          </a:xfrm>
          <a:custGeom>
            <a:avLst/>
            <a:gdLst/>
            <a:ahLst/>
            <a:cxnLst>
              <a:cxn ang="0">
                <a:pos x="0" y="0"/>
              </a:cxn>
              <a:cxn ang="0">
                <a:pos x="6502924" y="0"/>
              </a:cxn>
              <a:cxn ang="0">
                <a:pos x="6786563" y="283639"/>
              </a:cxn>
              <a:cxn ang="0">
                <a:pos x="6786563" y="1701800"/>
              </a:cxn>
              <a:cxn ang="0">
                <a:pos x="0" y="1701800"/>
              </a:cxn>
              <a:cxn ang="0">
                <a:pos x="0" y="0"/>
              </a:cxn>
            </a:cxnLst>
            <a:rect l="0" t="0" r="0" b="0"/>
            <a:pathLst>
              <a:path w="6786563" h="1701800">
                <a:moveTo>
                  <a:pt x="0" y="0"/>
                </a:moveTo>
                <a:lnTo>
                  <a:pt x="6502924" y="0"/>
                </a:lnTo>
                <a:lnTo>
                  <a:pt x="6786563" y="283639"/>
                </a:lnTo>
                <a:lnTo>
                  <a:pt x="6786563" y="1701800"/>
                </a:lnTo>
                <a:lnTo>
                  <a:pt x="0" y="1701800"/>
                </a:lnTo>
                <a:lnTo>
                  <a:pt x="0" y="0"/>
                </a:lnTo>
                <a:close/>
              </a:path>
            </a:pathLst>
          </a:custGeom>
          <a:solidFill>
            <a:schemeClr val="bg1">
              <a:alpha val="100000"/>
            </a:schemeClr>
          </a:solidFill>
          <a:ln w="12700" cap="flat" cmpd="sng">
            <a:solidFill>
              <a:srgbClr val="404040">
                <a:alpha val="100000"/>
              </a:srgbClr>
            </a:solidFill>
            <a:prstDash val="sysDash"/>
            <a:headEnd type="none" w="med" len="med"/>
            <a:tailEnd type="none" w="med" len="med"/>
          </a:ln>
          <a:effectLst>
            <a:outerShdw dist="38100" dir="2699999" algn="tl" rotWithShape="0">
              <a:srgbClr val="000000">
                <a:alpha val="39999"/>
              </a:srgbClr>
            </a:outerShdw>
          </a:effectLst>
        </p:spPr>
        <p:txBody>
          <a:bodyPr/>
          <a:lstStyle/>
          <a:p>
            <a:endParaRPr lang="zh-CN" altLang="en-US" dirty="0"/>
          </a:p>
        </p:txBody>
      </p:sp>
      <p:sp>
        <p:nvSpPr>
          <p:cNvPr id="5" name="矩形 4"/>
          <p:cNvSpPr/>
          <p:nvPr/>
        </p:nvSpPr>
        <p:spPr>
          <a:xfrm rot="5400000">
            <a:off x="-1457540" y="4460494"/>
            <a:ext cx="4154986" cy="212422"/>
          </a:xfrm>
          <a:prstGeom prst="rect">
            <a:avLst/>
          </a:prstGeom>
          <a:solidFill>
            <a:srgbClr val="18573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6"/>
          <p:cNvSpPr/>
          <p:nvPr/>
        </p:nvSpPr>
        <p:spPr>
          <a:xfrm>
            <a:off x="732818" y="2464821"/>
            <a:ext cx="7897440" cy="4191917"/>
          </a:xfrm>
          <a:prstGeom prst="rect">
            <a:avLst/>
          </a:prstGeom>
        </p:spPr>
        <p:txBody>
          <a:bodyPr wrap="square">
            <a:spAutoFit/>
          </a:bodyPr>
          <a:lstStyle/>
          <a:p>
            <a:pPr marL="342900" indent="-342900">
              <a:lnSpc>
                <a:spcPct val="90000"/>
              </a:lnSpc>
              <a:buFont typeface="Wingdings" panose="05000000000000000000" pitchFamily="2" charset="2"/>
              <a:buChar char="l"/>
            </a:pPr>
            <a:r>
              <a:rPr lang="zh-CN" altLang="en-US" sz="2400" dirty="0">
                <a:latin typeface="楷体" pitchFamily="49" charset="-122"/>
                <a:ea typeface="楷体" pitchFamily="49" charset="-122"/>
              </a:rPr>
              <a:t>“这一革命决定性的、纯属英国本土的特征是煤的应用越来越广</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烧煤成为英国经济的主要特征。英国因此以纽卡斯尔盆地和众多地区性煤矿为点</a:t>
            </a:r>
            <a:r>
              <a:rPr lang="en-US" altLang="zh-CN" sz="2400" dirty="0">
                <a:latin typeface="楷体" pitchFamily="49" charset="-122"/>
                <a:ea typeface="楷体" pitchFamily="49" charset="-122"/>
              </a:rPr>
              <a:t>, </a:t>
            </a:r>
            <a:r>
              <a:rPr lang="zh-CN" altLang="en-US" sz="2400" dirty="0">
                <a:latin typeface="楷体" pitchFamily="49" charset="-122"/>
                <a:ea typeface="楷体" pitchFamily="49" charset="-122"/>
              </a:rPr>
              <a:t>投入大规模的煤田开发。</a:t>
            </a:r>
            <a:endParaRPr lang="zh-CN" altLang="en-US" sz="2400" dirty="0">
              <a:latin typeface="楷体" pitchFamily="49" charset="-122"/>
              <a:ea typeface="楷体" pitchFamily="49" charset="-122"/>
            </a:endParaRPr>
          </a:p>
          <a:p>
            <a:pPr marL="342900" indent="-342900">
              <a:lnSpc>
                <a:spcPct val="90000"/>
              </a:lnSpc>
              <a:buFont typeface="Wingdings" panose="05000000000000000000" pitchFamily="2" charset="2"/>
              <a:buChar char="l"/>
            </a:pPr>
            <a:r>
              <a:rPr lang="zh-CN" altLang="en-US" sz="2400" dirty="0">
                <a:latin typeface="楷体" pitchFamily="49" charset="-122"/>
                <a:ea typeface="楷体" pitchFamily="49" charset="-122"/>
              </a:rPr>
              <a:t>不仅如此</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煤也向工业提供燃料</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但工业却需要适应这一新的动力</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设法解决燃煤带来的难题</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特别需要保障加工材料不受新燃料中硫化物的损害。</a:t>
            </a:r>
            <a:endParaRPr lang="zh-CN" altLang="en-US" sz="2400" dirty="0">
              <a:latin typeface="楷体" pitchFamily="49" charset="-122"/>
              <a:ea typeface="楷体" pitchFamily="49" charset="-122"/>
            </a:endParaRPr>
          </a:p>
          <a:p>
            <a:pPr marL="342900" indent="-342900">
              <a:lnSpc>
                <a:spcPct val="90000"/>
              </a:lnSpc>
              <a:buFont typeface="Wingdings" panose="05000000000000000000" pitchFamily="2" charset="2"/>
              <a:buChar char="l"/>
            </a:pPr>
            <a:r>
              <a:rPr lang="zh-CN" altLang="en-US" sz="2400" dirty="0">
                <a:latin typeface="楷体" pitchFamily="49" charset="-122"/>
                <a:ea typeface="楷体" pitchFamily="49" charset="-122"/>
              </a:rPr>
              <a:t>每有一个工业部门采用煤做燃料</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便有相应的劳动力集中以及必然的资本集中。”</a:t>
            </a:r>
            <a:endParaRPr lang="zh-CN" altLang="en-US" sz="2400" dirty="0">
              <a:latin typeface="楷体" pitchFamily="49" charset="-122"/>
              <a:ea typeface="楷体" pitchFamily="49" charset="-122"/>
            </a:endParaRPr>
          </a:p>
          <a:p>
            <a:endParaRPr lang="en-US" altLang="zh-CN" sz="2400" dirty="0">
              <a:latin typeface="楷体" pitchFamily="49" charset="-122"/>
              <a:ea typeface="楷体" pitchFamily="49" charset="-122"/>
            </a:endParaRPr>
          </a:p>
          <a:p>
            <a:pPr algn="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参见</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法国</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布罗代尔著</a:t>
            </a:r>
            <a:r>
              <a:rPr lang="en-US" altLang="zh-CN" sz="2400" dirty="0">
                <a:latin typeface="楷体" pitchFamily="49" charset="-122"/>
                <a:ea typeface="楷体" pitchFamily="49" charset="-122"/>
              </a:rPr>
              <a:t>:《15</a:t>
            </a:r>
            <a:r>
              <a:rPr lang="zh-CN" altLang="en-US" sz="2400" dirty="0">
                <a:latin typeface="楷体" pitchFamily="49" charset="-122"/>
                <a:ea typeface="楷体" pitchFamily="49" charset="-122"/>
              </a:rPr>
              <a:t>至</a:t>
            </a:r>
            <a:r>
              <a:rPr lang="en-US" altLang="zh-CN" sz="2400" dirty="0">
                <a:latin typeface="楷体" pitchFamily="49" charset="-122"/>
                <a:ea typeface="楷体" pitchFamily="49" charset="-122"/>
              </a:rPr>
              <a:t>18</a:t>
            </a:r>
            <a:r>
              <a:rPr lang="zh-CN" altLang="en-US" sz="2400" dirty="0">
                <a:latin typeface="楷体" pitchFamily="49" charset="-122"/>
                <a:ea typeface="楷体" pitchFamily="49" charset="-122"/>
              </a:rPr>
              <a:t>世纪的物质文明、经济和资本主义</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（第</a:t>
            </a:r>
            <a:r>
              <a:rPr lang="en-US" altLang="zh-CN" sz="2400" dirty="0">
                <a:latin typeface="楷体" pitchFamily="49" charset="-122"/>
                <a:ea typeface="楷体" pitchFamily="49" charset="-122"/>
              </a:rPr>
              <a:t>3</a:t>
            </a:r>
            <a:r>
              <a:rPr lang="zh-CN" altLang="en-US" sz="2400" dirty="0">
                <a:latin typeface="楷体" pitchFamily="49" charset="-122"/>
                <a:ea typeface="楷体" pitchFamily="49" charset="-122"/>
              </a:rPr>
              <a:t>卷）</a:t>
            </a:r>
            <a:endParaRPr lang="zh-CN" altLang="en-US" sz="2400" dirty="0">
              <a:latin typeface="楷体" pitchFamily="49" charset="-122"/>
              <a:ea typeface="楷体" pitchFamily="49"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2.1.1 </a:t>
            </a:r>
            <a:r>
              <a:rPr lang="zh-CN" altLang="en-US" b="1" dirty="0">
                <a:latin typeface="+mn-ea"/>
                <a:ea typeface="+mn-ea"/>
              </a:rPr>
              <a:t>英国</a:t>
            </a:r>
            <a:r>
              <a:rPr lang="en-US" altLang="zh-CN" b="1" dirty="0">
                <a:latin typeface="+mn-ea"/>
                <a:ea typeface="+mn-ea"/>
              </a:rPr>
              <a:t>17</a:t>
            </a:r>
            <a:r>
              <a:rPr lang="zh-CN" altLang="en-US" b="1" dirty="0">
                <a:latin typeface="+mn-ea"/>
                <a:ea typeface="+mn-ea"/>
              </a:rPr>
              <a:t>世纪前工业发展（背景）</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经济背景</a:t>
            </a:r>
            <a:endParaRPr lang="en-US" altLang="zh-CN" sz="2400" dirty="0">
              <a:solidFill>
                <a:prstClr val="black"/>
              </a:solidFill>
              <a:latin typeface="+mj-ea"/>
              <a:ea typeface="+mj-ea"/>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国内市场发达的原因</a:t>
            </a:r>
            <a:endParaRPr lang="en-US" altLang="zh-CN" sz="24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
        <p:nvSpPr>
          <p:cNvPr id="4" name="剪去单角的矩形 11"/>
          <p:cNvSpPr/>
          <p:nvPr/>
        </p:nvSpPr>
        <p:spPr>
          <a:xfrm>
            <a:off x="757608" y="2862190"/>
            <a:ext cx="7878392" cy="2336096"/>
          </a:xfrm>
          <a:custGeom>
            <a:avLst/>
            <a:gdLst/>
            <a:ahLst/>
            <a:cxnLst>
              <a:cxn ang="0">
                <a:pos x="0" y="0"/>
              </a:cxn>
              <a:cxn ang="0">
                <a:pos x="6502924" y="0"/>
              </a:cxn>
              <a:cxn ang="0">
                <a:pos x="6786563" y="283639"/>
              </a:cxn>
              <a:cxn ang="0">
                <a:pos x="6786563" y="1701800"/>
              </a:cxn>
              <a:cxn ang="0">
                <a:pos x="0" y="1701800"/>
              </a:cxn>
              <a:cxn ang="0">
                <a:pos x="0" y="0"/>
              </a:cxn>
            </a:cxnLst>
            <a:rect l="0" t="0" r="0" b="0"/>
            <a:pathLst>
              <a:path w="6786563" h="1701800">
                <a:moveTo>
                  <a:pt x="0" y="0"/>
                </a:moveTo>
                <a:lnTo>
                  <a:pt x="6502924" y="0"/>
                </a:lnTo>
                <a:lnTo>
                  <a:pt x="6786563" y="283639"/>
                </a:lnTo>
                <a:lnTo>
                  <a:pt x="6786563" y="1701800"/>
                </a:lnTo>
                <a:lnTo>
                  <a:pt x="0" y="1701800"/>
                </a:lnTo>
                <a:lnTo>
                  <a:pt x="0" y="0"/>
                </a:lnTo>
                <a:close/>
              </a:path>
            </a:pathLst>
          </a:custGeom>
          <a:solidFill>
            <a:schemeClr val="bg1">
              <a:alpha val="100000"/>
            </a:schemeClr>
          </a:solidFill>
          <a:ln w="12700" cap="flat" cmpd="sng">
            <a:solidFill>
              <a:srgbClr val="404040">
                <a:alpha val="100000"/>
              </a:srgbClr>
            </a:solidFill>
            <a:prstDash val="sysDash"/>
            <a:headEnd type="none" w="med" len="med"/>
            <a:tailEnd type="none" w="med" len="med"/>
          </a:ln>
          <a:effectLst>
            <a:outerShdw dist="38100" dir="2699999" algn="tl" rotWithShape="0">
              <a:srgbClr val="000000">
                <a:alpha val="39999"/>
              </a:srgbClr>
            </a:outerShdw>
          </a:effectLst>
        </p:spPr>
        <p:txBody>
          <a:bodyPr/>
          <a:lstStyle/>
          <a:p>
            <a:endParaRPr lang="zh-CN" altLang="en-US" dirty="0"/>
          </a:p>
        </p:txBody>
      </p:sp>
      <p:sp>
        <p:nvSpPr>
          <p:cNvPr id="5" name="矩形 4"/>
          <p:cNvSpPr/>
          <p:nvPr/>
        </p:nvSpPr>
        <p:spPr>
          <a:xfrm rot="5400000">
            <a:off x="-535701" y="3924029"/>
            <a:ext cx="2336097" cy="212422"/>
          </a:xfrm>
          <a:prstGeom prst="rect">
            <a:avLst/>
          </a:prstGeom>
          <a:solidFill>
            <a:srgbClr val="18573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 name="矩形 6"/>
          <p:cNvSpPr/>
          <p:nvPr/>
        </p:nvSpPr>
        <p:spPr>
          <a:xfrm>
            <a:off x="745213" y="2837800"/>
            <a:ext cx="7897440" cy="2197525"/>
          </a:xfrm>
          <a:prstGeom prst="rect">
            <a:avLst/>
          </a:prstGeom>
        </p:spPr>
        <p:txBody>
          <a:bodyPr wrap="square">
            <a:spAutoFit/>
          </a:bodyPr>
          <a:lstStyle/>
          <a:p>
            <a:pPr marL="342900" indent="-342900">
              <a:lnSpc>
                <a:spcPct val="90000"/>
              </a:lnSpc>
              <a:buFont typeface="Wingdings" panose="05000000000000000000" pitchFamily="2" charset="2"/>
              <a:buChar char="l"/>
            </a:pPr>
            <a:r>
              <a:rPr lang="zh-CN" altLang="en-US" sz="2400" dirty="0">
                <a:latin typeface="楷体" pitchFamily="49" charset="-122"/>
                <a:ea typeface="楷体" pitchFamily="49" charset="-122"/>
              </a:rPr>
              <a:t>首先是人口激增</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估计</a:t>
            </a:r>
            <a:r>
              <a:rPr lang="en-US" altLang="zh-CN" sz="2400" dirty="0">
                <a:latin typeface="楷体" pitchFamily="49" charset="-122"/>
                <a:ea typeface="楷体" pitchFamily="49" charset="-122"/>
              </a:rPr>
              <a:t>16</a:t>
            </a:r>
            <a:r>
              <a:rPr lang="zh-CN" altLang="en-US" sz="2400" dirty="0">
                <a:latin typeface="楷体" pitchFamily="49" charset="-122"/>
                <a:ea typeface="楷体" pitchFamily="49" charset="-122"/>
              </a:rPr>
              <a:t>世纪的人口增长达</a:t>
            </a:r>
            <a:r>
              <a:rPr lang="en-US" altLang="zh-CN" sz="2400" dirty="0">
                <a:latin typeface="楷体" pitchFamily="49" charset="-122"/>
                <a:ea typeface="楷体" pitchFamily="49" charset="-122"/>
              </a:rPr>
              <a:t>60%</a:t>
            </a:r>
            <a:r>
              <a:rPr lang="zh-CN" altLang="en-US" sz="2400" dirty="0">
                <a:latin typeface="楷体" pitchFamily="49" charset="-122"/>
                <a:ea typeface="楷体" pitchFamily="49" charset="-122"/>
              </a:rPr>
              <a:t>。</a:t>
            </a:r>
            <a:endParaRPr lang="zh-CN" altLang="en-US" sz="2400" dirty="0">
              <a:latin typeface="楷体" pitchFamily="49" charset="-122"/>
              <a:ea typeface="楷体" pitchFamily="49" charset="-122"/>
            </a:endParaRPr>
          </a:p>
          <a:p>
            <a:pPr marL="342900" indent="-342900">
              <a:lnSpc>
                <a:spcPct val="90000"/>
              </a:lnSpc>
              <a:buFont typeface="Wingdings" panose="05000000000000000000" pitchFamily="2" charset="2"/>
              <a:buChar char="l"/>
            </a:pPr>
            <a:r>
              <a:rPr lang="zh-CN" altLang="en-US" sz="2400" dirty="0">
                <a:latin typeface="楷体" pitchFamily="49" charset="-122"/>
                <a:ea typeface="楷体" pitchFamily="49" charset="-122"/>
              </a:rPr>
              <a:t>其次是农业收入大为提高</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使许多农民变成工业品消费者。</a:t>
            </a:r>
            <a:endParaRPr lang="zh-CN" altLang="en-US" sz="2400" dirty="0">
              <a:latin typeface="楷体" pitchFamily="49" charset="-122"/>
              <a:ea typeface="楷体" pitchFamily="49" charset="-122"/>
            </a:endParaRPr>
          </a:p>
          <a:p>
            <a:endParaRPr lang="en-US" altLang="zh-CN" sz="2400" dirty="0">
              <a:latin typeface="楷体" pitchFamily="49" charset="-122"/>
              <a:ea typeface="楷体" pitchFamily="49" charset="-122"/>
            </a:endParaRPr>
          </a:p>
          <a:p>
            <a:pPr algn="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参见</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法国</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布罗代尔著</a:t>
            </a:r>
            <a:r>
              <a:rPr lang="en-US" altLang="zh-CN" sz="2400" dirty="0">
                <a:latin typeface="楷体" pitchFamily="49" charset="-122"/>
                <a:ea typeface="楷体" pitchFamily="49" charset="-122"/>
              </a:rPr>
              <a:t>:《15</a:t>
            </a:r>
            <a:r>
              <a:rPr lang="zh-CN" altLang="en-US" sz="2400" dirty="0">
                <a:latin typeface="楷体" pitchFamily="49" charset="-122"/>
                <a:ea typeface="楷体" pitchFamily="49" charset="-122"/>
              </a:rPr>
              <a:t>至</a:t>
            </a:r>
            <a:r>
              <a:rPr lang="en-US" altLang="zh-CN" sz="2400" dirty="0">
                <a:latin typeface="楷体" pitchFamily="49" charset="-122"/>
                <a:ea typeface="楷体" pitchFamily="49" charset="-122"/>
              </a:rPr>
              <a:t>18</a:t>
            </a:r>
            <a:r>
              <a:rPr lang="zh-CN" altLang="en-US" sz="2400" dirty="0">
                <a:latin typeface="楷体" pitchFamily="49" charset="-122"/>
                <a:ea typeface="楷体" pitchFamily="49" charset="-122"/>
              </a:rPr>
              <a:t>世纪的物质文明、经济和资本主义</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（第</a:t>
            </a:r>
            <a:r>
              <a:rPr lang="en-US" altLang="zh-CN" sz="2400" dirty="0">
                <a:latin typeface="楷体" pitchFamily="49" charset="-122"/>
                <a:ea typeface="楷体" pitchFamily="49" charset="-122"/>
              </a:rPr>
              <a:t>3</a:t>
            </a:r>
            <a:r>
              <a:rPr lang="zh-CN" altLang="en-US" sz="2400" dirty="0">
                <a:latin typeface="楷体" pitchFamily="49" charset="-122"/>
                <a:ea typeface="楷体" pitchFamily="49" charset="-122"/>
              </a:rPr>
              <a:t>卷）</a:t>
            </a:r>
            <a:endParaRPr lang="zh-CN" altLang="en-US" sz="2400" dirty="0">
              <a:latin typeface="楷体" pitchFamily="49" charset="-122"/>
              <a:ea typeface="楷体" pitchFamily="49"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2.1.1 </a:t>
            </a:r>
            <a:r>
              <a:rPr lang="zh-CN" altLang="en-US" b="1" dirty="0">
                <a:latin typeface="+mn-ea"/>
                <a:ea typeface="+mn-ea"/>
              </a:rPr>
              <a:t>英国</a:t>
            </a:r>
            <a:r>
              <a:rPr lang="en-US" altLang="zh-CN" b="1" dirty="0">
                <a:latin typeface="+mn-ea"/>
                <a:ea typeface="+mn-ea"/>
              </a:rPr>
              <a:t>17</a:t>
            </a:r>
            <a:r>
              <a:rPr lang="zh-CN" altLang="en-US" b="1" dirty="0">
                <a:latin typeface="+mn-ea"/>
                <a:ea typeface="+mn-ea"/>
              </a:rPr>
              <a:t>世纪前工业发展（背景）</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经济背景</a:t>
            </a:r>
            <a:endParaRPr lang="en-US" altLang="zh-CN" sz="2400" dirty="0">
              <a:solidFill>
                <a:prstClr val="black"/>
              </a:solidFill>
              <a:latin typeface="+mj-ea"/>
              <a:ea typeface="+mj-ea"/>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不能过分夸大</a:t>
            </a:r>
            <a:r>
              <a:rPr lang="en-US" altLang="zh-CN" sz="2400" dirty="0">
                <a:solidFill>
                  <a:prstClr val="black"/>
                </a:solidFill>
                <a:latin typeface="楷体" pitchFamily="49" charset="-122"/>
                <a:ea typeface="楷体" pitchFamily="49" charset="-122"/>
              </a:rPr>
              <a:t>16—17</a:t>
            </a:r>
            <a:r>
              <a:rPr lang="zh-CN" altLang="en-US" sz="2400" dirty="0">
                <a:solidFill>
                  <a:prstClr val="black"/>
                </a:solidFill>
                <a:latin typeface="楷体" pitchFamily="49" charset="-122"/>
                <a:ea typeface="楷体" pitchFamily="49" charset="-122"/>
              </a:rPr>
              <a:t>世纪前半期的英国工业发展水平。因为在</a:t>
            </a:r>
            <a:r>
              <a:rPr lang="en-US" altLang="zh-CN" sz="2400" dirty="0">
                <a:solidFill>
                  <a:prstClr val="black"/>
                </a:solidFill>
                <a:latin typeface="楷体" pitchFamily="49" charset="-122"/>
                <a:ea typeface="楷体" pitchFamily="49" charset="-122"/>
              </a:rPr>
              <a:t>18</a:t>
            </a:r>
            <a:r>
              <a:rPr lang="zh-CN" altLang="en-US" sz="2400" dirty="0">
                <a:solidFill>
                  <a:prstClr val="black"/>
                </a:solidFill>
                <a:latin typeface="楷体" pitchFamily="49" charset="-122"/>
                <a:ea typeface="楷体" pitchFamily="49" charset="-122"/>
              </a:rPr>
              <a:t>世纪后半期工业革命发生之前，英国的工业从整体来说，仍然处于手工工场阶段。英国经济学家奈夫把这个时期英国工业的发展形容为发生了一次工业革命，其意义仅次于</a:t>
            </a:r>
            <a:r>
              <a:rPr lang="en-US" altLang="zh-CN" sz="2400" dirty="0">
                <a:solidFill>
                  <a:prstClr val="black"/>
                </a:solidFill>
                <a:latin typeface="楷体" pitchFamily="49" charset="-122"/>
                <a:ea typeface="楷体" pitchFamily="49" charset="-122"/>
              </a:rPr>
              <a:t>18</a:t>
            </a:r>
            <a:r>
              <a:rPr lang="zh-CN" altLang="en-US" sz="2400" dirty="0">
                <a:solidFill>
                  <a:prstClr val="black"/>
                </a:solidFill>
                <a:latin typeface="楷体" pitchFamily="49" charset="-122"/>
                <a:ea typeface="楷体" pitchFamily="49" charset="-122"/>
              </a:rPr>
              <a:t>世纪末的那次更大规模的工业革命”。</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事实上，直到</a:t>
            </a:r>
            <a:r>
              <a:rPr lang="en-US" altLang="zh-CN" sz="2400" dirty="0">
                <a:solidFill>
                  <a:prstClr val="black"/>
                </a:solidFill>
                <a:latin typeface="楷体" pitchFamily="49" charset="-122"/>
                <a:ea typeface="楷体" pitchFamily="49" charset="-122"/>
              </a:rPr>
              <a:t>17</a:t>
            </a:r>
            <a:r>
              <a:rPr lang="zh-CN" altLang="en-US" sz="2400" dirty="0">
                <a:solidFill>
                  <a:prstClr val="black"/>
                </a:solidFill>
                <a:latin typeface="楷体" pitchFamily="49" charset="-122"/>
                <a:ea typeface="楷体" pitchFamily="49" charset="-122"/>
              </a:rPr>
              <a:t>世纪中叶，英国的工业仍处于手工工场阶段，并以分散的手工工场为主要形式，羊毛加工业更是如此。</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直到</a:t>
            </a:r>
            <a:r>
              <a:rPr lang="en-US" altLang="zh-CN" sz="2400" dirty="0">
                <a:solidFill>
                  <a:prstClr val="black"/>
                </a:solidFill>
                <a:latin typeface="楷体" pitchFamily="49" charset="-122"/>
                <a:ea typeface="楷体" pitchFamily="49" charset="-122"/>
              </a:rPr>
              <a:t>17</a:t>
            </a:r>
            <a:r>
              <a:rPr lang="zh-CN" altLang="en-US" sz="2400" dirty="0">
                <a:solidFill>
                  <a:prstClr val="black"/>
                </a:solidFill>
                <a:latin typeface="楷体" pitchFamily="49" charset="-122"/>
                <a:ea typeface="楷体" pitchFamily="49" charset="-122"/>
              </a:rPr>
              <a:t>世纪初，英国的经济基础仍然是农业和土地。英国的工业部门绝大多数和土地这种当时人所说的英国的“自然财富”有联系，如：铁矿、铅矿、锡矿、谷物、皮革、蜂蜡等。</a:t>
            </a:r>
            <a:endParaRPr lang="zh-CN" altLang="en-US" sz="24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2.1.1 </a:t>
            </a:r>
            <a:r>
              <a:rPr lang="zh-CN" altLang="en-US" b="1" dirty="0">
                <a:latin typeface="+mn-ea"/>
                <a:ea typeface="+mn-ea"/>
              </a:rPr>
              <a:t>英国</a:t>
            </a:r>
            <a:r>
              <a:rPr lang="en-US" altLang="zh-CN" b="1" dirty="0">
                <a:latin typeface="+mn-ea"/>
                <a:ea typeface="+mn-ea"/>
              </a:rPr>
              <a:t>17</a:t>
            </a:r>
            <a:r>
              <a:rPr lang="zh-CN" altLang="en-US" b="1" dirty="0">
                <a:latin typeface="+mn-ea"/>
                <a:ea typeface="+mn-ea"/>
              </a:rPr>
              <a:t>世纪前工业发展（背景）</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政治、社会背景：</a:t>
            </a:r>
            <a:endParaRPr lang="en-US" altLang="zh-CN" sz="2400" dirty="0">
              <a:solidFill>
                <a:prstClr val="black"/>
              </a:solidFill>
              <a:latin typeface="+mj-ea"/>
              <a:ea typeface="+mj-ea"/>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1603</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英国女王伊丽莎白去世</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苏格兰国王詹姆斯一世继位</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英、苏王冠合二为一</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斯图亚特王朝的专制统治开始。</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latin typeface="楷体" pitchFamily="49" charset="-122"/>
                <a:ea typeface="楷体" pitchFamily="49" charset="-122"/>
              </a:rPr>
              <a:t>伊丽莎白继位时</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英格兰形式非常严峻</a:t>
            </a:r>
            <a:r>
              <a:rPr lang="en-US" altLang="zh-CN" sz="2400" dirty="0">
                <a:latin typeface="楷体" pitchFamily="49" charset="-122"/>
                <a:ea typeface="楷体" pitchFamily="49" charset="-122"/>
              </a:rPr>
              <a:t>, </a:t>
            </a:r>
            <a:r>
              <a:rPr lang="zh-CN" altLang="en-US" sz="2400" dirty="0">
                <a:latin typeface="楷体" pitchFamily="49" charset="-122"/>
                <a:ea typeface="楷体" pitchFamily="49" charset="-122"/>
              </a:rPr>
              <a:t>宗教斗争导致国家分裂</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对法战争导致国家欠下安特卫普银行家大笔债务（</a:t>
            </a:r>
            <a:r>
              <a:rPr lang="en-US" altLang="zh-CN" sz="2400" dirty="0">
                <a:latin typeface="楷体" pitchFamily="49" charset="-122"/>
                <a:ea typeface="楷体" pitchFamily="49" charset="-122"/>
              </a:rPr>
              <a:t>10</a:t>
            </a:r>
            <a:r>
              <a:rPr lang="zh-CN" altLang="en-US" sz="2400" dirty="0">
                <a:latin typeface="楷体" pitchFamily="49" charset="-122"/>
                <a:ea typeface="楷体" pitchFamily="49" charset="-122"/>
              </a:rPr>
              <a:t>万镑）。</a:t>
            </a:r>
            <a:endParaRPr lang="zh-CN" altLang="en-US" sz="2400" dirty="0">
              <a:latin typeface="楷体" pitchFamily="49" charset="-122"/>
              <a:ea typeface="楷体" pitchFamily="49" charset="-122"/>
            </a:endParaRPr>
          </a:p>
          <a:p>
            <a:pPr>
              <a:buFont typeface="Wingdings" panose="05000000000000000000" pitchFamily="2" charset="2"/>
              <a:buChar char="l"/>
            </a:pPr>
            <a:r>
              <a:rPr lang="zh-CN" altLang="en-US" sz="2400" dirty="0">
                <a:latin typeface="楷体" pitchFamily="49" charset="-122"/>
                <a:ea typeface="楷体" pitchFamily="49" charset="-122"/>
              </a:rPr>
              <a:t>经过她</a:t>
            </a:r>
            <a:r>
              <a:rPr lang="en-US" altLang="zh-CN" sz="2400" dirty="0">
                <a:latin typeface="楷体" pitchFamily="49" charset="-122"/>
                <a:ea typeface="楷体" pitchFamily="49" charset="-122"/>
              </a:rPr>
              <a:t>45</a:t>
            </a:r>
            <a:r>
              <a:rPr lang="zh-CN" altLang="en-US" sz="2400" dirty="0">
                <a:latin typeface="楷体" pitchFamily="49" charset="-122"/>
                <a:ea typeface="楷体" pitchFamily="49" charset="-122"/>
              </a:rPr>
              <a:t>年的治理</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局面并没有改善</a:t>
            </a:r>
            <a:r>
              <a:rPr lang="en-US" altLang="zh-CN" sz="2400" dirty="0">
                <a:latin typeface="楷体" pitchFamily="49" charset="-122"/>
                <a:ea typeface="楷体" pitchFamily="49" charset="-122"/>
              </a:rPr>
              <a:t>,</a:t>
            </a:r>
            <a:r>
              <a:rPr lang="zh-CN" altLang="en-US" sz="2400" dirty="0">
                <a:latin typeface="楷体" pitchFamily="49" charset="-122"/>
                <a:ea typeface="楷体" pitchFamily="49" charset="-122"/>
              </a:rPr>
              <a:t>她留给詹姆斯一世的是因镇压爱尔 兰叛乱和支持尼德兰起义而枯竭的国库。</a:t>
            </a:r>
            <a:endParaRPr lang="zh-CN" altLang="en-US" sz="2400" dirty="0">
              <a:latin typeface="楷体" pitchFamily="49" charset="-122"/>
              <a:ea typeface="楷体" pitchFamily="49" charset="-122"/>
            </a:endParaRPr>
          </a:p>
          <a:p>
            <a:pPr>
              <a:buFont typeface="Wingdings" panose="05000000000000000000" pitchFamily="2" charset="2"/>
              <a:buChar char="l"/>
            </a:pPr>
            <a:r>
              <a:rPr lang="en-US" altLang="zh-CN" sz="2400" dirty="0">
                <a:solidFill>
                  <a:srgbClr val="FF0000"/>
                </a:solidFill>
                <a:latin typeface="楷体" pitchFamily="49" charset="-122"/>
                <a:ea typeface="楷体" pitchFamily="49" charset="-122"/>
              </a:rPr>
              <a:t>1606</a:t>
            </a:r>
            <a:r>
              <a:rPr lang="zh-CN" altLang="en-US" sz="2400" dirty="0">
                <a:solidFill>
                  <a:srgbClr val="FF0000"/>
                </a:solidFill>
                <a:latin typeface="楷体" pitchFamily="49" charset="-122"/>
                <a:ea typeface="楷体" pitchFamily="49" charset="-122"/>
              </a:rPr>
              <a:t>年</a:t>
            </a:r>
            <a:r>
              <a:rPr lang="en-US" altLang="zh-CN" sz="2400" dirty="0">
                <a:solidFill>
                  <a:srgbClr val="FF0000"/>
                </a:solidFill>
                <a:latin typeface="楷体" pitchFamily="49" charset="-122"/>
                <a:ea typeface="楷体" pitchFamily="49" charset="-122"/>
              </a:rPr>
              <a:t>,</a:t>
            </a:r>
            <a:r>
              <a:rPr lang="zh-CN" altLang="en-US" sz="2400" dirty="0">
                <a:solidFill>
                  <a:srgbClr val="FF0000"/>
                </a:solidFill>
                <a:latin typeface="楷体" pitchFamily="49" charset="-122"/>
                <a:ea typeface="楷体" pitchFamily="49" charset="-122"/>
              </a:rPr>
              <a:t>詹姆斯一世的债务高达</a:t>
            </a:r>
            <a:r>
              <a:rPr lang="en-US" altLang="zh-CN" sz="2400" dirty="0">
                <a:solidFill>
                  <a:srgbClr val="FF0000"/>
                </a:solidFill>
                <a:latin typeface="楷体" pitchFamily="49" charset="-122"/>
                <a:ea typeface="楷体" pitchFamily="49" charset="-122"/>
              </a:rPr>
              <a:t>60</a:t>
            </a:r>
            <a:r>
              <a:rPr lang="zh-CN" altLang="en-US" sz="2400" dirty="0">
                <a:solidFill>
                  <a:srgbClr val="FF0000"/>
                </a:solidFill>
                <a:latin typeface="楷体" pitchFamily="49" charset="-122"/>
                <a:ea typeface="楷体" pitchFamily="49" charset="-122"/>
              </a:rPr>
              <a:t>万镑</a:t>
            </a:r>
            <a:r>
              <a:rPr lang="en-US" altLang="zh-CN" sz="2400" dirty="0">
                <a:solidFill>
                  <a:srgbClr val="FF0000"/>
                </a:solidFill>
                <a:latin typeface="楷体" pitchFamily="49" charset="-122"/>
                <a:ea typeface="楷体" pitchFamily="49" charset="-122"/>
              </a:rPr>
              <a:t>,</a:t>
            </a:r>
            <a:r>
              <a:rPr lang="zh-CN" altLang="en-US" sz="2400" dirty="0">
                <a:solidFill>
                  <a:srgbClr val="FF0000"/>
                </a:solidFill>
                <a:latin typeface="楷体" pitchFamily="49" charset="-122"/>
                <a:ea typeface="楷体" pitchFamily="49" charset="-122"/>
              </a:rPr>
              <a:t>这迫使他采用苛捐杂税、滥授垄断权、强迫贷款等办法来提高自己的收入。</a:t>
            </a:r>
            <a:endParaRPr lang="zh-CN" altLang="en-US" sz="2400" dirty="0">
              <a:solidFill>
                <a:srgbClr val="FF0000"/>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2.1.1 </a:t>
            </a:r>
            <a:r>
              <a:rPr lang="zh-CN" altLang="en-US" b="1" dirty="0">
                <a:latin typeface="+mn-ea"/>
                <a:ea typeface="+mn-ea"/>
              </a:rPr>
              <a:t>英国</a:t>
            </a:r>
            <a:r>
              <a:rPr lang="en-US" altLang="zh-CN" b="1" dirty="0">
                <a:latin typeface="+mn-ea"/>
                <a:ea typeface="+mn-ea"/>
              </a:rPr>
              <a:t>17</a:t>
            </a:r>
            <a:r>
              <a:rPr lang="zh-CN" altLang="en-US" b="1" dirty="0">
                <a:latin typeface="+mn-ea"/>
                <a:ea typeface="+mn-ea"/>
              </a:rPr>
              <a:t>世纪前工业发展（背景）</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政治、社会背景：</a:t>
            </a:r>
            <a:endParaRPr lang="en-US" altLang="zh-CN" sz="2400" dirty="0">
              <a:solidFill>
                <a:prstClr val="black"/>
              </a:solidFill>
              <a:latin typeface="+mj-ea"/>
              <a:ea typeface="+mj-ea"/>
            </a:endParaRPr>
          </a:p>
          <a:p>
            <a:pPr lvl="0">
              <a:buFont typeface="Wingdings" panose="05000000000000000000" pitchFamily="2" charset="2"/>
              <a:buChar char="l"/>
            </a:pPr>
            <a:r>
              <a:rPr lang="zh-CN" altLang="en-US" sz="2400" dirty="0">
                <a:solidFill>
                  <a:srgbClr val="FF0000"/>
                </a:solidFill>
                <a:latin typeface="楷体" pitchFamily="49" charset="-122"/>
                <a:ea typeface="楷体" pitchFamily="49" charset="-122"/>
              </a:rPr>
              <a:t>授予专利等垄断是专制滥用权力的一个重要方面。不仅一些过时的技术获得了专利权</a:t>
            </a:r>
            <a:r>
              <a:rPr lang="en-US" altLang="zh-CN" sz="2400" dirty="0">
                <a:solidFill>
                  <a:srgbClr val="FF0000"/>
                </a:solidFill>
                <a:latin typeface="楷体" pitchFamily="49" charset="-122"/>
                <a:ea typeface="楷体" pitchFamily="49" charset="-122"/>
              </a:rPr>
              <a:t>,</a:t>
            </a:r>
            <a:r>
              <a:rPr lang="zh-CN" altLang="en-US" sz="2400" dirty="0">
                <a:solidFill>
                  <a:srgbClr val="FF0000"/>
                </a:solidFill>
                <a:latin typeface="楷体" pitchFamily="49" charset="-122"/>
                <a:ea typeface="楷体" pitchFamily="49" charset="-122"/>
              </a:rPr>
              <a:t>甚至与民众生活息息相关的油、盐、醋和淀粉也都成为专利对象</a:t>
            </a:r>
            <a:r>
              <a:rPr lang="zh-CN" altLang="en-US" sz="2400" dirty="0">
                <a:solidFill>
                  <a:prstClr val="black"/>
                </a:solidFill>
                <a:latin typeface="楷体" pitchFamily="49" charset="-122"/>
                <a:ea typeface="楷体" pitchFamily="49" charset="-122"/>
              </a:rPr>
              <a:t>。这势必引起民怨沸腾</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也导致了法官和国会议员的反对</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人们开始质疑王权的起源与性质问题 以及法治与王权的关系。</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国内新兴资产阶级等力量</a:t>
            </a:r>
            <a:r>
              <a:rPr lang="zh-CN" altLang="en-US" sz="2400" dirty="0">
                <a:solidFill>
                  <a:srgbClr val="FF0000"/>
                </a:solidFill>
                <a:latin typeface="楷体" pitchFamily="49" charset="-122"/>
                <a:ea typeface="楷体" pitchFamily="49" charset="-122"/>
              </a:rPr>
              <a:t>借助于慢慢发展的商业及经济活动中力量</a:t>
            </a:r>
            <a:r>
              <a:rPr lang="zh-CN" altLang="en-US" sz="2400" dirty="0">
                <a:solidFill>
                  <a:prstClr val="black"/>
                </a:solidFill>
                <a:latin typeface="楷体" pitchFamily="49" charset="-122"/>
                <a:ea typeface="楷体" pitchFamily="49" charset="-122"/>
              </a:rPr>
              <a:t>，对专制提出挑战。</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英国光荣革命的前夕。</a:t>
            </a:r>
            <a:endParaRPr lang="zh-CN" altLang="en-US" sz="24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2.1.2 17</a:t>
            </a:r>
            <a:r>
              <a:rPr lang="zh-CN" altLang="en-US" b="1" dirty="0">
                <a:latin typeface="+mn-ea"/>
                <a:ea typeface="+mn-ea"/>
              </a:rPr>
              <a:t>世纪英国的法制与法律思想的积累</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亨利一世</a:t>
            </a:r>
            <a:endParaRPr lang="en-US" altLang="zh-CN" sz="2400" dirty="0">
              <a:solidFill>
                <a:prstClr val="black"/>
              </a:solidFill>
              <a:latin typeface="+mj-ea"/>
              <a:ea typeface="+mj-ea"/>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1066</a:t>
            </a:r>
            <a:r>
              <a:rPr lang="zh-CN" altLang="en-US" sz="2400" dirty="0">
                <a:solidFill>
                  <a:prstClr val="black"/>
                </a:solidFill>
                <a:latin typeface="楷体" pitchFamily="49" charset="-122"/>
                <a:ea typeface="楷体" pitchFamily="49" charset="-122"/>
              </a:rPr>
              <a:t>年威廉完成了诺曼底征服之后</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英国进入到加强对封建制度的控制、直至创建一个强大的君主制取代封建制的历史。朝着这个方向迈出第一步的是威廉之子亨利一世（</a:t>
            </a:r>
            <a:r>
              <a:rPr lang="en-US" altLang="zh-CN" sz="2400" dirty="0">
                <a:solidFill>
                  <a:prstClr val="black"/>
                </a:solidFill>
                <a:latin typeface="楷体" pitchFamily="49" charset="-122"/>
                <a:ea typeface="楷体" pitchFamily="49" charset="-122"/>
              </a:rPr>
              <a:t>1100—1135</a:t>
            </a:r>
            <a:r>
              <a:rPr lang="zh-CN" altLang="en-US" sz="2400" dirty="0">
                <a:solidFill>
                  <a:prstClr val="black"/>
                </a:solidFill>
                <a:latin typeface="楷体" pitchFamily="49" charset="-122"/>
                <a:ea typeface="楷体" pitchFamily="49" charset="-122"/>
              </a:rPr>
              <a:t>）。</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亨利一世最重要的成就之一是开启了</a:t>
            </a:r>
            <a:r>
              <a:rPr lang="zh-CN" altLang="en-US" sz="2000" dirty="0">
                <a:solidFill>
                  <a:srgbClr val="FF0000"/>
                </a:solidFill>
                <a:latin typeface="楷体" pitchFamily="49" charset="-122"/>
                <a:ea typeface="楷体" pitchFamily="49" charset="-122"/>
              </a:rPr>
              <a:t>王室法庭专业化</a:t>
            </a:r>
            <a:r>
              <a:rPr lang="zh-CN" altLang="en-US" sz="2000" dirty="0">
                <a:latin typeface="楷体" pitchFamily="49" charset="-122"/>
                <a:ea typeface="楷体" pitchFamily="49" charset="-122"/>
              </a:rPr>
              <a:t>的进程</a:t>
            </a:r>
            <a:r>
              <a:rPr lang="en-US" altLang="zh-CN" sz="2000" dirty="0">
                <a:latin typeface="楷体" pitchFamily="49" charset="-122"/>
                <a:ea typeface="楷体" pitchFamily="49" charset="-122"/>
              </a:rPr>
              <a:t>,</a:t>
            </a:r>
            <a:r>
              <a:rPr lang="zh-CN" altLang="en-US" sz="2000" dirty="0">
                <a:latin typeface="楷体" pitchFamily="49" charset="-122"/>
                <a:ea typeface="楷体" pitchFamily="49" charset="-122"/>
              </a:rPr>
              <a:t>在此过程中</a:t>
            </a:r>
            <a:r>
              <a:rPr lang="en-US" altLang="zh-CN" sz="2000" dirty="0">
                <a:latin typeface="楷体" pitchFamily="49" charset="-122"/>
                <a:ea typeface="楷体" pitchFamily="49" charset="-122"/>
              </a:rPr>
              <a:t>,</a:t>
            </a:r>
            <a:r>
              <a:rPr lang="zh-CN" altLang="en-US" sz="2000" dirty="0">
                <a:latin typeface="楷体" pitchFamily="49" charset="-122"/>
                <a:ea typeface="楷体" pitchFamily="49" charset="-122"/>
              </a:rPr>
              <a:t>一些官员开始担负起管理财务账目的全部职业化责任。</a:t>
            </a:r>
            <a:endParaRPr lang="en-US" altLang="zh-CN" sz="20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亨利一世的另一些成就是制定巡回法庭制度</a:t>
            </a:r>
            <a:r>
              <a:rPr lang="en-US" altLang="zh-CN" sz="2000" dirty="0">
                <a:latin typeface="楷体" pitchFamily="49" charset="-122"/>
                <a:ea typeface="楷体" pitchFamily="49" charset="-122"/>
              </a:rPr>
              <a:t>,</a:t>
            </a:r>
            <a:r>
              <a:rPr lang="zh-CN" altLang="en-US" sz="2000" dirty="0">
                <a:solidFill>
                  <a:srgbClr val="FF0000"/>
                </a:solidFill>
                <a:latin typeface="楷体" pitchFamily="49" charset="-122"/>
                <a:ea typeface="楷体" pitchFamily="49" charset="-122"/>
              </a:rPr>
              <a:t>由巡回法官作为国王的直接代表</a:t>
            </a:r>
            <a:r>
              <a:rPr lang="zh-CN" altLang="en-US" sz="2000" dirty="0">
                <a:latin typeface="楷体" pitchFamily="49" charset="-122"/>
                <a:ea typeface="楷体" pitchFamily="49" charset="-122"/>
              </a:rPr>
              <a:t>在全国各地负责司法事务。</a:t>
            </a:r>
            <a:endParaRPr lang="zh-CN" altLang="en-US" sz="2000" dirty="0">
              <a:latin typeface="楷体" pitchFamily="49" charset="-122"/>
              <a:ea typeface="楷体" pitchFamily="49" charset="-122"/>
            </a:endParaRPr>
          </a:p>
          <a:p>
            <a:pPr>
              <a:buFont typeface="Wingdings" panose="05000000000000000000" pitchFamily="2" charset="2"/>
              <a:buChar char="l"/>
            </a:pPr>
            <a:r>
              <a:rPr lang="zh-CN" altLang="en-US" sz="2400" dirty="0">
                <a:latin typeface="楷体" pitchFamily="49" charset="-122"/>
                <a:ea typeface="楷体" pitchFamily="49" charset="-122"/>
              </a:rPr>
              <a:t>英国在较早的时期即建立了</a:t>
            </a:r>
            <a:r>
              <a:rPr lang="zh-CN" altLang="en-US" sz="2400" dirty="0">
                <a:solidFill>
                  <a:srgbClr val="FF0000"/>
                </a:solidFill>
                <a:latin typeface="楷体" pitchFamily="49" charset="-122"/>
                <a:ea typeface="楷体" pitchFamily="49" charset="-122"/>
              </a:rPr>
              <a:t>强大有力的司法体制和职业的高素质的法官阶层</a:t>
            </a:r>
            <a:r>
              <a:rPr lang="zh-CN" altLang="en-US" sz="2400" dirty="0">
                <a:latin typeface="楷体" pitchFamily="49" charset="-122"/>
                <a:ea typeface="楷体" pitchFamily="49" charset="-122"/>
              </a:rPr>
              <a:t>。</a:t>
            </a:r>
            <a:endParaRPr lang="zh-CN" altLang="en-US" sz="2400" dirty="0">
              <a:latin typeface="楷体" pitchFamily="49" charset="-122"/>
              <a:ea typeface="楷体" pitchFamily="49" charset="-122"/>
            </a:endParaRPr>
          </a:p>
          <a:p>
            <a:pPr>
              <a:buFont typeface="Wingdings" panose="05000000000000000000" pitchFamily="2" charset="2"/>
              <a:buChar char="l"/>
            </a:pPr>
            <a:r>
              <a:rPr lang="en-US" altLang="zh-CN" sz="2400" dirty="0">
                <a:latin typeface="楷体" pitchFamily="49" charset="-122"/>
                <a:ea typeface="楷体" pitchFamily="49" charset="-122"/>
              </a:rPr>
              <a:t>17</a:t>
            </a:r>
            <a:r>
              <a:rPr lang="zh-CN" altLang="en-US" sz="2400" dirty="0">
                <a:latin typeface="楷体" pitchFamily="49" charset="-122"/>
                <a:ea typeface="楷体" pitchFamily="49" charset="-122"/>
              </a:rPr>
              <a:t>世纪是英国政治和法律史上具有根本意义的革命时代。</a:t>
            </a:r>
            <a:endParaRPr lang="zh-CN" altLang="en-US" sz="2400" dirty="0">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2.1.2 17</a:t>
            </a:r>
            <a:r>
              <a:rPr lang="zh-CN" altLang="en-US" b="1" dirty="0">
                <a:latin typeface="+mn-ea"/>
                <a:ea typeface="+mn-ea"/>
              </a:rPr>
              <a:t>世纪英国的法制与法律思想的积累</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主要法律思想</a:t>
            </a:r>
            <a:endParaRPr lang="en-US" altLang="zh-CN" sz="2400" dirty="0">
              <a:solidFill>
                <a:prstClr val="black"/>
              </a:solidFill>
              <a:latin typeface="+mj-ea"/>
              <a:ea typeface="+mj-ea"/>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其最重要的表现即是</a:t>
            </a:r>
            <a:r>
              <a:rPr lang="zh-CN" altLang="en-US" sz="2400" dirty="0">
                <a:solidFill>
                  <a:srgbClr val="FF0000"/>
                </a:solidFill>
                <a:latin typeface="楷体" pitchFamily="49" charset="-122"/>
                <a:ea typeface="楷体" pitchFamily="49" charset="-122"/>
              </a:rPr>
              <a:t>社会契约论</a:t>
            </a:r>
            <a:r>
              <a:rPr lang="zh-CN" altLang="en-US" sz="2400" dirty="0">
                <a:solidFill>
                  <a:prstClr val="black"/>
                </a:solidFill>
                <a:latin typeface="楷体" pitchFamily="49" charset="-122"/>
                <a:ea typeface="楷体" pitchFamily="49" charset="-122"/>
              </a:rPr>
              <a:t>的成熟完备与在国家政治生活中的运用。</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社会契约论的主要表现形式有“联合式契约”和“服从式契约”</a:t>
            </a:r>
            <a:r>
              <a:rPr lang="en-US" altLang="zh-CN" sz="2400" dirty="0">
                <a:solidFill>
                  <a:prstClr val="black"/>
                </a:solidFill>
                <a:latin typeface="楷体" pitchFamily="49" charset="-122"/>
                <a:ea typeface="楷体" pitchFamily="49" charset="-122"/>
              </a:rPr>
              <a:t>:</a:t>
            </a:r>
            <a:endParaRPr lang="en-US" altLang="zh-CN"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前者是对先前没有任何纽带联系的个人何以结成某种形式的社会的描述；</a:t>
            </a:r>
            <a:endParaRPr lang="zh-CN" altLang="en-US" sz="20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后者则引入第三方</a:t>
            </a:r>
            <a:r>
              <a:rPr lang="en-US" altLang="zh-CN" sz="2000" dirty="0">
                <a:latin typeface="楷体" pitchFamily="49" charset="-122"/>
                <a:ea typeface="楷体" pitchFamily="49" charset="-122"/>
              </a:rPr>
              <a:t>,</a:t>
            </a:r>
            <a:r>
              <a:rPr lang="zh-CN" altLang="en-US" sz="2000" dirty="0">
                <a:latin typeface="楷体" pitchFamily="49" charset="-122"/>
                <a:ea typeface="楷体" pitchFamily="49" charset="-122"/>
              </a:rPr>
              <a:t>即个人不止就建立共同体达成契约</a:t>
            </a:r>
            <a:r>
              <a:rPr lang="en-US" altLang="zh-CN" sz="2000" dirty="0">
                <a:latin typeface="楷体" pitchFamily="49" charset="-122"/>
                <a:ea typeface="楷体" pitchFamily="49" charset="-122"/>
              </a:rPr>
              <a:t>,</a:t>
            </a:r>
            <a:r>
              <a:rPr lang="zh-CN" altLang="en-US" sz="2000" dirty="0">
                <a:latin typeface="楷体" pitchFamily="49" charset="-122"/>
                <a:ea typeface="楷体" pitchFamily="49" charset="-122"/>
              </a:rPr>
              <a:t>并约定要</a:t>
            </a:r>
            <a:r>
              <a:rPr lang="zh-CN" altLang="en-US" sz="2000" dirty="0">
                <a:solidFill>
                  <a:srgbClr val="FF0000"/>
                </a:solidFill>
                <a:latin typeface="楷体" pitchFamily="49" charset="-122"/>
                <a:ea typeface="楷体" pitchFamily="49" charset="-122"/>
              </a:rPr>
              <a:t>建立统治者或统治机构</a:t>
            </a:r>
            <a:r>
              <a:rPr lang="en-US" altLang="zh-CN" sz="2000" dirty="0">
                <a:solidFill>
                  <a:srgbClr val="FF0000"/>
                </a:solidFill>
                <a:latin typeface="楷体" pitchFamily="49" charset="-122"/>
                <a:ea typeface="楷体" pitchFamily="49" charset="-122"/>
              </a:rPr>
              <a:t>,</a:t>
            </a:r>
            <a:r>
              <a:rPr lang="zh-CN" altLang="en-US" sz="2000" dirty="0">
                <a:solidFill>
                  <a:srgbClr val="FF0000"/>
                </a:solidFill>
                <a:latin typeface="楷体" pitchFamily="49" charset="-122"/>
                <a:ea typeface="楷体" pitchFamily="49" charset="-122"/>
              </a:rPr>
              <a:t>而人民与其交换进一步的 承诺</a:t>
            </a:r>
            <a:r>
              <a:rPr lang="en-US" altLang="zh-CN" sz="2000" dirty="0">
                <a:solidFill>
                  <a:srgbClr val="FF0000"/>
                </a:solidFill>
                <a:latin typeface="楷体" pitchFamily="49" charset="-122"/>
                <a:ea typeface="楷体" pitchFamily="49" charset="-122"/>
              </a:rPr>
              <a:t>,</a:t>
            </a:r>
            <a:r>
              <a:rPr lang="zh-CN" altLang="en-US" sz="2000" dirty="0">
                <a:solidFill>
                  <a:srgbClr val="FF0000"/>
                </a:solidFill>
                <a:latin typeface="楷体" pitchFamily="49" charset="-122"/>
                <a:ea typeface="楷体" pitchFamily="49" charset="-122"/>
              </a:rPr>
              <a:t>统治者承诺的是正义和对新的臣民的保护</a:t>
            </a:r>
            <a:r>
              <a:rPr lang="en-US" altLang="zh-CN" sz="2000" dirty="0">
                <a:latin typeface="楷体" pitchFamily="49" charset="-122"/>
                <a:ea typeface="楷体" pitchFamily="49" charset="-122"/>
              </a:rPr>
              <a:t>,</a:t>
            </a:r>
            <a:r>
              <a:rPr lang="zh-CN" altLang="en-US" sz="2000" dirty="0">
                <a:latin typeface="楷体" pitchFamily="49" charset="-122"/>
                <a:ea typeface="楷体" pitchFamily="49" charset="-122"/>
              </a:rPr>
              <a:t>臣民承诺的是对他们事实上接受的良好政府的核心价值的服从。</a:t>
            </a:r>
            <a:endParaRPr lang="zh-CN" altLang="en-US" sz="2000" dirty="0">
              <a:latin typeface="楷体" pitchFamily="49" charset="-122"/>
              <a:ea typeface="楷体" pitchFamily="49" charset="-122"/>
            </a:endParaRPr>
          </a:p>
          <a:p>
            <a:pPr lvl="1">
              <a:buFont typeface="Wingdings" panose="05000000000000000000" pitchFamily="2" charset="2"/>
              <a:buChar char="Ø"/>
            </a:pPr>
            <a:r>
              <a:rPr lang="zh-CN" altLang="en-US" sz="2000" dirty="0">
                <a:latin typeface="楷体" pitchFamily="49" charset="-122"/>
                <a:ea typeface="楷体" pitchFamily="49" charset="-122"/>
              </a:rPr>
              <a:t>这两种形式的社会契约无疑都昭示了民主的原则。 </a:t>
            </a: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2.1.2 17</a:t>
            </a:r>
            <a:r>
              <a:rPr lang="zh-CN" altLang="en-US" b="1" dirty="0">
                <a:latin typeface="+mn-ea"/>
                <a:ea typeface="+mn-ea"/>
              </a:rPr>
              <a:t>世纪英国的法制与法律思想的积累</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财产权思想</a:t>
            </a:r>
            <a:endParaRPr lang="en-US" altLang="zh-CN" sz="2400" dirty="0">
              <a:solidFill>
                <a:prstClr val="black"/>
              </a:solidFill>
              <a:latin typeface="+mj-ea"/>
              <a:ea typeface="+mj-ea"/>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17</a:t>
            </a:r>
            <a:r>
              <a:rPr lang="zh-CN" altLang="en-US" sz="2400" dirty="0">
                <a:solidFill>
                  <a:prstClr val="black"/>
                </a:solidFill>
                <a:latin typeface="楷体" pitchFamily="49" charset="-122"/>
                <a:ea typeface="楷体" pitchFamily="49" charset="-122"/>
              </a:rPr>
              <a:t>世纪的英国强烈关注理论与实践语境中的财产权利。</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1604</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英国下院的一个委员会针对王室滥授垄断权一事宣称</a:t>
            </a:r>
            <a:r>
              <a:rPr lang="en-US" altLang="zh-CN" sz="2400" dirty="0">
                <a:solidFill>
                  <a:prstClr val="black"/>
                </a:solidFill>
                <a:latin typeface="楷体" pitchFamily="49" charset="-122"/>
                <a:ea typeface="楷体" pitchFamily="49" charset="-122"/>
              </a:rPr>
              <a:t>:</a:t>
            </a:r>
            <a:br>
              <a:rPr lang="en-US" altLang="zh-CN" sz="2400" dirty="0">
                <a:solidFill>
                  <a:prstClr val="black"/>
                </a:solidFill>
                <a:latin typeface="楷体" pitchFamily="49" charset="-122"/>
                <a:ea typeface="楷体" pitchFamily="49" charset="-122"/>
              </a:rPr>
            </a:b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一切自由臣民生而都有继承资格</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可以继承他们耕作和赖以维生的土地</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以及对其行业的自由实践。如果某一商品居于主要地位</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贵过其他一切商品</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比它们的数量和重要性都大</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那么</a:t>
            </a:r>
            <a:r>
              <a:rPr lang="zh-CN" altLang="en-US" sz="2400" dirty="0">
                <a:solidFill>
                  <a:srgbClr val="FF0000"/>
                </a:solidFill>
                <a:latin typeface="楷体" pitchFamily="49" charset="-122"/>
                <a:ea typeface="楷体" pitchFamily="49" charset="-122"/>
              </a:rPr>
              <a:t>财富聚集于少数人之手就是有违英国臣民的自然权利和自由的</a:t>
            </a:r>
            <a:r>
              <a:rPr lang="zh-CN" altLang="en-US" sz="2400" dirty="0">
                <a:solidFill>
                  <a:prstClr val="black"/>
                </a:solidFill>
                <a:latin typeface="楷体" pitchFamily="49" charset="-122"/>
                <a:ea typeface="楷体" pitchFamily="49" charset="-122"/>
              </a:rPr>
              <a:t>。”</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洛克：一个国家或制度的底线，</a:t>
            </a:r>
            <a:br>
              <a:rPr lang="en-US" altLang="zh-CN" sz="2400" dirty="0">
                <a:solidFill>
                  <a:prstClr val="black"/>
                </a:solidFill>
                <a:latin typeface="楷体" pitchFamily="49" charset="-122"/>
                <a:ea typeface="楷体" pitchFamily="49" charset="-122"/>
              </a:rPr>
            </a:br>
            <a:r>
              <a:rPr lang="zh-CN" altLang="en-US" sz="2400" dirty="0">
                <a:solidFill>
                  <a:prstClr val="black"/>
                </a:solidFill>
                <a:latin typeface="楷体" pitchFamily="49" charset="-122"/>
                <a:ea typeface="楷体" pitchFamily="49" charset="-122"/>
              </a:rPr>
              <a:t>三大自由：生命权、财产权和自由权</a:t>
            </a:r>
            <a:endParaRPr lang="zh-CN" altLang="en-US" sz="24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2.1.2 17</a:t>
            </a:r>
            <a:r>
              <a:rPr lang="zh-CN" altLang="en-US" b="1" dirty="0">
                <a:latin typeface="+mn-ea"/>
                <a:ea typeface="+mn-ea"/>
              </a:rPr>
              <a:t>世纪英国的法制与法律思想的积累</a:t>
            </a:r>
            <a:endParaRPr lang="en-US" altLang="zh-CN" b="1" dirty="0">
              <a:latin typeface="+mn-ea"/>
              <a:ea typeface="+mn-ea"/>
            </a:endParaRPr>
          </a:p>
          <a:p>
            <a:pPr>
              <a:buFont typeface="Wingdings" panose="05000000000000000000" pitchFamily="2" charset="2"/>
              <a:buChar char="p"/>
            </a:pPr>
            <a:r>
              <a:rPr lang="zh-CN" altLang="en-US" sz="2400" dirty="0">
                <a:latin typeface="+mj-ea"/>
              </a:rPr>
              <a:t>英国法律传统的作用</a:t>
            </a:r>
            <a:r>
              <a:rPr lang="en-US" altLang="zh-CN"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1215</a:t>
            </a:r>
            <a:r>
              <a:rPr lang="zh-CN" altLang="en-US" sz="2400" dirty="0">
                <a:solidFill>
                  <a:prstClr val="black"/>
                </a:solidFill>
                <a:latin typeface="楷体" pitchFamily="49" charset="-122"/>
                <a:ea typeface="楷体" pitchFamily="49" charset="-122"/>
              </a:rPr>
              <a:t>年大宪章：封建贵族限制王权</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“法律至上”的传统普通法原则。</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王权应受制于法律，服从公共利益和公民自由所确定的边界。</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从法律文化的角度讲</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衡平是英国法律的精髓与操守</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无论是制定成文法还是对于个案的裁量</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衡平的考量始终是主导性的、价值性的。</a:t>
            </a:r>
            <a:endParaRPr lang="zh-CN" altLang="en-US" sz="24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导入</a:t>
            </a:r>
            <a:endParaRPr lang="zh-CN" altLang="en-US" dirty="0"/>
          </a:p>
        </p:txBody>
      </p:sp>
      <p:sp>
        <p:nvSpPr>
          <p:cNvPr id="6" name="内容占位符 2"/>
          <p:cNvSpPr>
            <a:spLocks noGrp="1"/>
          </p:cNvSpPr>
          <p:nvPr>
            <p:ph idx="1"/>
          </p:nvPr>
        </p:nvSpPr>
        <p:spPr>
          <a:xfrm>
            <a:off x="501650" y="1124955"/>
            <a:ext cx="8140700" cy="5046663"/>
          </a:xfrm>
        </p:spPr>
        <p:txBody>
          <a:bodyPr>
            <a:noAutofit/>
          </a:bodyPr>
          <a:lstStyle/>
          <a:p>
            <a:pPr>
              <a:lnSpc>
                <a:spcPct val="100000"/>
              </a:lnSpc>
            </a:pPr>
            <a:r>
              <a:rPr lang="zh-CN" altLang="en-US" b="1" dirty="0">
                <a:latin typeface="+mn-ea"/>
                <a:ea typeface="+mn-ea"/>
              </a:rPr>
              <a:t>哪部专利法可以被称为“世界上第一部专利法”？</a:t>
            </a:r>
            <a:endParaRPr lang="zh-CN" altLang="en-US" b="1" dirty="0">
              <a:latin typeface="+mn-ea"/>
              <a:ea typeface="+mn-ea"/>
            </a:endParaRPr>
          </a:p>
          <a:p>
            <a:pPr>
              <a:lnSpc>
                <a:spcPct val="100000"/>
              </a:lnSpc>
              <a:spcBef>
                <a:spcPts val="0"/>
              </a:spcBef>
              <a:buFont typeface="Wingdings" panose="05000000000000000000" pitchFamily="2" charset="2"/>
              <a:buChar char="l"/>
            </a:pPr>
            <a:r>
              <a:rPr lang="zh-CN" altLang="en-US" sz="2400" dirty="0">
                <a:solidFill>
                  <a:prstClr val="black"/>
                </a:solidFill>
                <a:latin typeface="楷体" pitchFamily="49" charset="-122"/>
                <a:ea typeface="楷体" pitchFamily="49" charset="-122"/>
              </a:rPr>
              <a:t>陶鑫良教授认为</a:t>
            </a:r>
            <a:r>
              <a:rPr lang="en-US" altLang="zh-CN" sz="2400" dirty="0">
                <a:solidFill>
                  <a:prstClr val="black"/>
                </a:solidFill>
                <a:latin typeface="楷体" pitchFamily="49" charset="-122"/>
                <a:ea typeface="楷体" pitchFamily="49" charset="-122"/>
              </a:rPr>
              <a:t>1474</a:t>
            </a:r>
            <a:r>
              <a:rPr lang="zh-CN" altLang="en-US" sz="2400" dirty="0">
                <a:solidFill>
                  <a:prstClr val="black"/>
                </a:solidFill>
                <a:latin typeface="楷体" pitchFamily="49" charset="-122"/>
                <a:ea typeface="楷体" pitchFamily="49" charset="-122"/>
              </a:rPr>
              <a:t>年威尼斯城市共和国颁布的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威尼斯专利法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是世界上最早的专利法；吴汉东教授认为世界上第一部专利法应当是英国在</a:t>
            </a:r>
            <a:r>
              <a:rPr lang="en-US" altLang="zh-CN" sz="2400" dirty="0">
                <a:solidFill>
                  <a:prstClr val="black"/>
                </a:solidFill>
                <a:latin typeface="楷体" pitchFamily="49" charset="-122"/>
                <a:ea typeface="楷体" pitchFamily="49" charset="-122"/>
              </a:rPr>
              <a:t>1623</a:t>
            </a:r>
            <a:r>
              <a:rPr lang="zh-CN" altLang="en-US" sz="2400" dirty="0">
                <a:solidFill>
                  <a:prstClr val="black"/>
                </a:solidFill>
                <a:latin typeface="楷体" pitchFamily="49" charset="-122"/>
                <a:ea typeface="楷体" pitchFamily="49" charset="-122"/>
              </a:rPr>
              <a:t>年制定的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a:t>
            </a:r>
            <a:endParaRPr lang="en-US" altLang="zh-CN" sz="2400" dirty="0">
              <a:solidFill>
                <a:prstClr val="black"/>
              </a:solidFill>
              <a:latin typeface="楷体" pitchFamily="49" charset="-122"/>
              <a:ea typeface="楷体" pitchFamily="49" charset="-122"/>
            </a:endParaRPr>
          </a:p>
          <a:p>
            <a:pPr>
              <a:lnSpc>
                <a:spcPct val="100000"/>
              </a:lnSpc>
              <a:spcBef>
                <a:spcPts val="0"/>
              </a:spcBef>
              <a:buFont typeface="Wingdings" panose="05000000000000000000" pitchFamily="2" charset="2"/>
              <a:buChar char="l"/>
            </a:pPr>
            <a:r>
              <a:rPr lang="zh-CN" altLang="en-US" sz="2400" dirty="0">
                <a:solidFill>
                  <a:prstClr val="black"/>
                </a:solidFill>
                <a:latin typeface="楷体" pitchFamily="49" charset="-122"/>
                <a:ea typeface="楷体" pitchFamily="49" charset="-122"/>
              </a:rPr>
              <a:t>有趣的是，大部分的学者在提到英国的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时，通常都不会简单地描述其为“世界上第一部专利法”，而是为之加上定语，称其为世界上第一部“具有现代意义”的专利法。</a:t>
            </a: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2.1.3 </a:t>
            </a:r>
            <a:r>
              <a:rPr lang="zh-CN" altLang="en-US" b="1" dirty="0">
                <a:latin typeface="+mn-ea"/>
                <a:ea typeface="+mn-ea"/>
              </a:rPr>
              <a:t>英国的科技发展</a:t>
            </a:r>
            <a:endParaRPr lang="en-US" altLang="zh-CN" b="1" dirty="0">
              <a:latin typeface="+mn-ea"/>
              <a:ea typeface="+mn-ea"/>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英国一旦引入工业发展所需的技术与技巧</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就为它们创造了前所未有的广阔活动天地</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企业规模增大</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厂房高大宽敞</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工人人数达到几十乃至几百人</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投资相对膨胀</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动辄以几千英镑计</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而当时工人的年工资仅</a:t>
            </a:r>
            <a:r>
              <a:rPr lang="en-US" altLang="zh-CN" sz="2400" dirty="0">
                <a:solidFill>
                  <a:prstClr val="black"/>
                </a:solidFill>
                <a:latin typeface="楷体" pitchFamily="49" charset="-122"/>
                <a:ea typeface="楷体" pitchFamily="49" charset="-122"/>
              </a:rPr>
              <a:t>5</a:t>
            </a:r>
            <a:r>
              <a:rPr lang="zh-CN" altLang="en-US" sz="2400" dirty="0">
                <a:solidFill>
                  <a:prstClr val="black"/>
                </a:solidFill>
                <a:latin typeface="楷体" pitchFamily="49" charset="-122"/>
                <a:ea typeface="楷体" pitchFamily="49" charset="-122"/>
              </a:rPr>
              <a:t>英镑。”</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第一次科技革命（</a:t>
            </a:r>
            <a:r>
              <a:rPr lang="en-US" altLang="zh-CN" sz="2400" dirty="0">
                <a:solidFill>
                  <a:prstClr val="black"/>
                </a:solidFill>
                <a:latin typeface="楷体" pitchFamily="49" charset="-122"/>
                <a:ea typeface="楷体" pitchFamily="49" charset="-122"/>
              </a:rPr>
              <a:t>18</a:t>
            </a:r>
            <a:r>
              <a:rPr lang="zh-CN" altLang="en-US" sz="2400" dirty="0">
                <a:solidFill>
                  <a:prstClr val="black"/>
                </a:solidFill>
                <a:latin typeface="楷体" pitchFamily="49" charset="-122"/>
                <a:ea typeface="楷体" pitchFamily="49" charset="-122"/>
              </a:rPr>
              <a:t>世纪</a:t>
            </a:r>
            <a:r>
              <a:rPr lang="en-US" altLang="zh-CN" sz="2400" dirty="0">
                <a:solidFill>
                  <a:prstClr val="black"/>
                </a:solidFill>
                <a:latin typeface="楷体" pitchFamily="49" charset="-122"/>
                <a:ea typeface="楷体" pitchFamily="49" charset="-122"/>
              </a:rPr>
              <a:t>60</a:t>
            </a:r>
            <a:r>
              <a:rPr lang="zh-CN" altLang="en-US" sz="2400" dirty="0">
                <a:solidFill>
                  <a:prstClr val="black"/>
                </a:solidFill>
                <a:latin typeface="楷体" pitchFamily="49" charset="-122"/>
                <a:ea typeface="楷体" pitchFamily="49" charset="-122"/>
              </a:rPr>
              <a:t>年代） 资产阶级统治在英国的确立 海外贸易、奴隶贸易和殖民掠夺积累了大量资本 圈地运动的进一步推行造成了大批雇佣劳动力 工场手工业的发展积累了一定的生产技术 </a:t>
            </a:r>
            <a:r>
              <a:rPr lang="en-US" altLang="zh-CN" sz="2400" dirty="0">
                <a:solidFill>
                  <a:prstClr val="black"/>
                </a:solidFill>
                <a:latin typeface="楷体" pitchFamily="49" charset="-122"/>
                <a:ea typeface="楷体" pitchFamily="49" charset="-122"/>
              </a:rPr>
              <a:t>18</a:t>
            </a:r>
            <a:r>
              <a:rPr lang="zh-CN" altLang="en-US" sz="2400" dirty="0">
                <a:solidFill>
                  <a:prstClr val="black"/>
                </a:solidFill>
                <a:latin typeface="楷体" pitchFamily="49" charset="-122"/>
                <a:ea typeface="楷体" pitchFamily="49" charset="-122"/>
              </a:rPr>
              <a:t>世纪中叶英国成为世界上最大的资本主义殖民国家，国外市场急剧扩大。</a:t>
            </a:r>
            <a:endParaRPr lang="zh-CN" altLang="en-US" sz="2400" dirty="0">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2.1.3 </a:t>
            </a:r>
            <a:r>
              <a:rPr lang="zh-CN" altLang="en-US" b="1" dirty="0">
                <a:latin typeface="+mn-ea"/>
                <a:ea typeface="+mn-ea"/>
              </a:rPr>
              <a:t>英国的科技发展</a:t>
            </a:r>
            <a:endParaRPr lang="en-US" altLang="zh-CN" b="1" dirty="0">
              <a:latin typeface="+mn-ea"/>
              <a:ea typeface="+mn-ea"/>
            </a:endParaRPr>
          </a:p>
          <a:p>
            <a:pPr>
              <a:buFont typeface="Wingdings" panose="05000000000000000000" pitchFamily="2" charset="2"/>
              <a:buChar char="p"/>
            </a:pPr>
            <a:r>
              <a:rPr lang="zh-CN" altLang="en-US" sz="2400" dirty="0">
                <a:latin typeface="+mj-ea"/>
                <a:ea typeface="+mj-ea"/>
              </a:rPr>
              <a:t>十七世纪英国科学、技术与社会</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一部分人关注自然科学和技术：对科学知识的态度，说明一个社会的价值系统。</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弗兰西斯</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培根在</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新大西岛</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一书中，描绘了一个与柏拉图的著作</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蒂迈欧篇</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中的大西岛完全不同的理想之国。</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新大西岛中的国王已不再是一位哲学家，而是从事研究活动的科学家。</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在培根设想的、不牢靠的本色列岛上，最重要的建筑物所罗门之宫已不是教堂，而是一个研究机构。</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产生了以牛顿等为代表的大科学家：牛顿、波义耳、胡克、哈维等天才的群星璀璨的科学时代。</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工业革命快速发展。</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2.1.3 </a:t>
            </a:r>
            <a:r>
              <a:rPr lang="zh-CN" altLang="en-US" b="1" dirty="0">
                <a:latin typeface="+mn-ea"/>
                <a:ea typeface="+mn-ea"/>
              </a:rPr>
              <a:t>英国的科技发展</a:t>
            </a:r>
            <a:endParaRPr lang="en-US" altLang="zh-CN" b="1" dirty="0">
              <a:latin typeface="+mn-ea"/>
              <a:ea typeface="+mn-ea"/>
            </a:endParaRPr>
          </a:p>
          <a:p>
            <a:pPr>
              <a:buFont typeface="Wingdings" panose="05000000000000000000" pitchFamily="2" charset="2"/>
              <a:buChar char="p"/>
            </a:pPr>
            <a:r>
              <a:rPr lang="zh-CN" altLang="en-US" sz="2400" dirty="0">
                <a:latin typeface="+mj-ea"/>
                <a:ea typeface="+mj-ea"/>
              </a:rPr>
              <a:t>第一次科技革命带来的结果</a:t>
            </a:r>
            <a:endParaRPr lang="en-US" altLang="zh-CN" sz="2400" dirty="0">
              <a:latin typeface="+mj-ea"/>
              <a:ea typeface="+mj-ea"/>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a:t>
            </a:r>
            <a:r>
              <a:rPr lang="zh-CN" altLang="en-US" sz="2400" dirty="0">
                <a:solidFill>
                  <a:prstClr val="black"/>
                </a:solidFill>
                <a:latin typeface="楷体" pitchFamily="49" charset="-122"/>
                <a:ea typeface="楷体" pitchFamily="49" charset="-122"/>
              </a:rPr>
              <a:t>、极大地提高了生产力，促使资本主义制度的巩固与广泛建立；</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2</a:t>
            </a:r>
            <a:r>
              <a:rPr lang="zh-CN" altLang="en-US" sz="2400" dirty="0">
                <a:solidFill>
                  <a:prstClr val="black"/>
                </a:solidFill>
                <a:latin typeface="楷体" pitchFamily="49" charset="-122"/>
                <a:ea typeface="楷体" pitchFamily="49" charset="-122"/>
              </a:rPr>
              <a:t>、使社会阶级结构发生重大变革，社会日益分裂为两大对立阶级；</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3</a:t>
            </a:r>
            <a:r>
              <a:rPr lang="zh-CN" altLang="en-US" sz="2400" dirty="0">
                <a:solidFill>
                  <a:prstClr val="black"/>
                </a:solidFill>
                <a:latin typeface="楷体" pitchFamily="49" charset="-122"/>
                <a:ea typeface="楷体" pitchFamily="49" charset="-122"/>
              </a:rPr>
              <a:t>、使社会经济结构发生重大变化，开始了城市化进程；</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4</a:t>
            </a:r>
            <a:r>
              <a:rPr lang="zh-CN" altLang="en-US" sz="2400" dirty="0">
                <a:solidFill>
                  <a:prstClr val="black"/>
                </a:solidFill>
                <a:latin typeface="楷体" pitchFamily="49" charset="-122"/>
                <a:ea typeface="楷体" pitchFamily="49" charset="-122"/>
              </a:rPr>
              <a:t>、使世界格局发生变化 ：东方从属于西方</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5</a:t>
            </a:r>
            <a:r>
              <a:rPr lang="zh-CN" altLang="en-US" sz="2400" dirty="0">
                <a:solidFill>
                  <a:prstClr val="black"/>
                </a:solidFill>
                <a:latin typeface="楷体" pitchFamily="49" charset="-122"/>
                <a:ea typeface="楷体" pitchFamily="49" charset="-122"/>
              </a:rPr>
              <a:t>、自由资本主义发展起来，殖民侵略进入以商品输出为主时期</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2.1.4 </a:t>
            </a:r>
            <a:r>
              <a:rPr lang="zh-CN" altLang="en-US" b="1" dirty="0">
                <a:latin typeface="+mn-ea"/>
                <a:ea typeface="+mn-ea"/>
              </a:rPr>
              <a:t>小结</a:t>
            </a:r>
            <a:endParaRPr lang="en-US" altLang="zh-CN" b="1" dirty="0">
              <a:latin typeface="+mn-ea"/>
              <a:ea typeface="+mn-ea"/>
            </a:endParaRPr>
          </a:p>
          <a:p>
            <a:pPr>
              <a:buFont typeface="Wingdings" panose="05000000000000000000" pitchFamily="2" charset="2"/>
              <a:buChar char="p"/>
            </a:pPr>
            <a:r>
              <a:rPr lang="zh-CN" altLang="en-US" sz="2400" dirty="0">
                <a:latin typeface="+mj-ea"/>
                <a:ea typeface="+mj-ea"/>
              </a:rPr>
              <a:t>社会背景的结论：</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一方面</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发达的工业经济呼唤专利法律制度</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诚如刘茂林先生所言</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大机器生产、大市场、规模经济使知识资产的外部性大大加强</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在大多数情形里根本是传统的非正式规约无法制约的</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无法使其内在化。所以</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对正式规约的需求就必然会产生。”</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另一方面</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就政治与法律改革而言</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通过立法限制王权（滥授垄断权）、清理时弊也是势在必行。需要说明的是</a:t>
            </a:r>
            <a:r>
              <a:rPr lang="en-US" altLang="zh-CN" sz="2400" dirty="0">
                <a:solidFill>
                  <a:prstClr val="black"/>
                </a:solidFill>
                <a:latin typeface="楷体" pitchFamily="49" charset="-122"/>
                <a:ea typeface="楷体" pitchFamily="49" charset="-122"/>
              </a:rPr>
              <a:t>,1623</a:t>
            </a:r>
            <a:r>
              <a:rPr lang="zh-CN" altLang="en-US" sz="2400" dirty="0">
                <a:solidFill>
                  <a:prstClr val="black"/>
                </a:solidFill>
                <a:latin typeface="楷体" pitchFamily="49" charset="-122"/>
                <a:ea typeface="楷体" pitchFamily="49" charset="-122"/>
              </a:rPr>
              <a:t>年英国</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也是一个充分对价与衡平的结果。</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背景</a:t>
            </a:r>
            <a:endParaRPr lang="zh-CN" altLang="en-US" dirty="0"/>
          </a:p>
        </p:txBody>
      </p:sp>
      <p:sp>
        <p:nvSpPr>
          <p:cNvPr id="6" name="内容占位符 2"/>
          <p:cNvSpPr>
            <a:spLocks noGrp="1"/>
          </p:cNvSpPr>
          <p:nvPr>
            <p:ph idx="1"/>
          </p:nvPr>
        </p:nvSpPr>
        <p:spPr>
          <a:xfrm>
            <a:off x="549154" y="1117600"/>
            <a:ext cx="8045692" cy="5046663"/>
          </a:xfrm>
        </p:spPr>
        <p:txBody>
          <a:bodyPr>
            <a:noAutofit/>
          </a:bodyPr>
          <a:lstStyle/>
          <a:p>
            <a:r>
              <a:rPr lang="en-US" altLang="zh-CN" b="1" dirty="0">
                <a:latin typeface="+mn-ea"/>
                <a:ea typeface="+mn-ea"/>
              </a:rPr>
              <a:t>2.1.4 </a:t>
            </a:r>
            <a:r>
              <a:rPr lang="zh-CN" altLang="en-US" b="1" dirty="0">
                <a:latin typeface="+mn-ea"/>
                <a:ea typeface="+mn-ea"/>
              </a:rPr>
              <a:t>小结</a:t>
            </a:r>
            <a:endParaRPr lang="en-US" altLang="zh-CN" b="1" dirty="0">
              <a:latin typeface="+mn-ea"/>
              <a:ea typeface="+mn-ea"/>
            </a:endParaRPr>
          </a:p>
          <a:p>
            <a:pPr>
              <a:buFont typeface="Wingdings" panose="05000000000000000000" pitchFamily="2" charset="2"/>
              <a:buChar char="p"/>
            </a:pPr>
            <a:r>
              <a:rPr lang="zh-CN" altLang="en-US" sz="2400" dirty="0">
                <a:latin typeface="+mj-ea"/>
                <a:ea typeface="+mj-ea"/>
              </a:rPr>
              <a:t>制度上的需求：</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200" dirty="0">
                <a:solidFill>
                  <a:prstClr val="black"/>
                </a:solidFill>
                <a:latin typeface="楷体" pitchFamily="49" charset="-122"/>
                <a:ea typeface="楷体" pitchFamily="49" charset="-122"/>
              </a:rPr>
              <a:t>新兴工资产阶级为突破旧的政治经济秩序，通过向国王申请商业开发、引进新产业和技术的垄断专营特权，以打破行会和地方势力的封锁，并凭借垄断专利获取高额的市场拓殖报酬。</a:t>
            </a:r>
            <a:endParaRPr lang="zh-CN" altLang="en-US" sz="22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英国王权相对较弱，但又具有一定影响力</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客观上利于产生这样的制度</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对王室授予的垄断市场行为进行限制</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同时又对先进技术的专利权进行保护。</a:t>
            </a:r>
            <a:endParaRPr lang="zh-CN" altLang="en-US" sz="20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资产阶级的这一要求得到富有政治抱负的伊丽莎白女王的响应。</a:t>
            </a:r>
            <a:endParaRPr lang="zh-CN" altLang="en-US" sz="20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伊丽莎白女王时期授予的</a:t>
            </a:r>
            <a:r>
              <a:rPr lang="en-US" altLang="zh-CN" sz="2000" dirty="0">
                <a:solidFill>
                  <a:prstClr val="black"/>
                </a:solidFill>
                <a:latin typeface="楷体" pitchFamily="49" charset="-122"/>
                <a:ea typeface="楷体" pitchFamily="49" charset="-122"/>
              </a:rPr>
              <a:t>55</a:t>
            </a:r>
            <a:r>
              <a:rPr lang="zh-CN" altLang="en-US" sz="2000" dirty="0">
                <a:solidFill>
                  <a:prstClr val="black"/>
                </a:solidFill>
                <a:latin typeface="楷体" pitchFamily="49" charset="-122"/>
                <a:ea typeface="楷体" pitchFamily="49" charset="-122"/>
              </a:rPr>
              <a:t>项垄断中，即有一些针对已有产品的授权。</a:t>
            </a:r>
            <a:endParaRPr lang="zh-CN" altLang="en-US" sz="20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詹姆斯一世</a:t>
            </a:r>
            <a:r>
              <a:rPr lang="en-US" altLang="zh-CN" sz="2000" dirty="0">
                <a:solidFill>
                  <a:prstClr val="black"/>
                </a:solidFill>
                <a:latin typeface="楷体" pitchFamily="49" charset="-122"/>
                <a:ea typeface="楷体" pitchFamily="49" charset="-122"/>
              </a:rPr>
              <a:t>1603</a:t>
            </a:r>
            <a:r>
              <a:rPr lang="zh-CN" altLang="en-US" sz="2000" dirty="0">
                <a:solidFill>
                  <a:prstClr val="black"/>
                </a:solidFill>
                <a:latin typeface="楷体" pitchFamily="49" charset="-122"/>
                <a:ea typeface="楷体" pitchFamily="49" charset="-122"/>
              </a:rPr>
              <a:t>年继位后，实行专制统治，滥施特权。垄断的滥用十分严重。国会先后于</a:t>
            </a:r>
            <a:r>
              <a:rPr lang="en-US" altLang="zh-CN" sz="2000" dirty="0">
                <a:solidFill>
                  <a:prstClr val="black"/>
                </a:solidFill>
                <a:latin typeface="楷体" pitchFamily="49" charset="-122"/>
                <a:ea typeface="楷体" pitchFamily="49" charset="-122"/>
              </a:rPr>
              <a:t>1606</a:t>
            </a:r>
            <a:r>
              <a:rPr lang="zh-CN" altLang="en-US" sz="2000" dirty="0">
                <a:solidFill>
                  <a:prstClr val="black"/>
                </a:solidFill>
                <a:latin typeface="楷体" pitchFamily="49" charset="-122"/>
                <a:ea typeface="楷体" pitchFamily="49" charset="-122"/>
              </a:rPr>
              <a:t>年、</a:t>
            </a:r>
            <a:r>
              <a:rPr lang="en-US" altLang="zh-CN" sz="2000" dirty="0">
                <a:solidFill>
                  <a:prstClr val="black"/>
                </a:solidFill>
                <a:latin typeface="楷体" pitchFamily="49" charset="-122"/>
                <a:ea typeface="楷体" pitchFamily="49" charset="-122"/>
              </a:rPr>
              <a:t>1610</a:t>
            </a:r>
            <a:r>
              <a:rPr lang="zh-CN" altLang="en-US" sz="2000" dirty="0">
                <a:solidFill>
                  <a:prstClr val="black"/>
                </a:solidFill>
                <a:latin typeface="楷体" pitchFamily="49" charset="-122"/>
                <a:ea typeface="楷体" pitchFamily="49" charset="-122"/>
              </a:rPr>
              <a:t>年、</a:t>
            </a:r>
            <a:r>
              <a:rPr lang="en-US" altLang="zh-CN" sz="2000" dirty="0">
                <a:solidFill>
                  <a:prstClr val="black"/>
                </a:solidFill>
                <a:latin typeface="楷体" pitchFamily="49" charset="-122"/>
                <a:ea typeface="楷体" pitchFamily="49" charset="-122"/>
              </a:rPr>
              <a:t>1614</a:t>
            </a:r>
            <a:r>
              <a:rPr lang="zh-CN" altLang="en-US" sz="2000" dirty="0">
                <a:solidFill>
                  <a:prstClr val="black"/>
                </a:solidFill>
                <a:latin typeface="楷体" pitchFamily="49" charset="-122"/>
                <a:ea typeface="楷体" pitchFamily="49" charset="-122"/>
              </a:rPr>
              <a:t>年提出了限制王权、反对滥用垄断授权的多份议案，但因国王不予理睬而毫无实际效果。</a:t>
            </a:r>
            <a:r>
              <a:rPr lang="en-US" altLang="zh-CN" sz="2000" dirty="0">
                <a:solidFill>
                  <a:prstClr val="black"/>
                </a:solidFill>
                <a:latin typeface="楷体" pitchFamily="49" charset="-122"/>
                <a:ea typeface="楷体" pitchFamily="49" charset="-122"/>
              </a:rPr>
              <a:t>1616</a:t>
            </a:r>
            <a:r>
              <a:rPr lang="zh-CN" altLang="en-US" sz="2000" dirty="0">
                <a:solidFill>
                  <a:prstClr val="black"/>
                </a:solidFill>
                <a:latin typeface="楷体" pitchFamily="49" charset="-122"/>
                <a:ea typeface="楷体" pitchFamily="49" charset="-122"/>
              </a:rPr>
              <a:t>年，科博（</a:t>
            </a:r>
            <a:r>
              <a:rPr lang="en-US" altLang="zh-CN" sz="2000" dirty="0">
                <a:solidFill>
                  <a:prstClr val="black"/>
                </a:solidFill>
                <a:latin typeface="楷体" pitchFamily="49" charset="-122"/>
                <a:ea typeface="楷体" pitchFamily="49" charset="-122"/>
              </a:rPr>
              <a:t>Keeper</a:t>
            </a:r>
            <a:r>
              <a:rPr lang="zh-CN" altLang="en-US" sz="2000" dirty="0">
                <a:solidFill>
                  <a:prstClr val="black"/>
                </a:solidFill>
                <a:latin typeface="楷体" pitchFamily="49" charset="-122"/>
                <a:ea typeface="楷体" pitchFamily="49" charset="-122"/>
              </a:rPr>
              <a:t>）男爵因为拒绝按国王的一些幸臣及司法部长培根的要求授予其专利而被免职。</a:t>
            </a:r>
            <a:endParaRPr lang="zh-CN" altLang="en-US" sz="2000" dirty="0">
              <a:solidFill>
                <a:prstClr val="black"/>
              </a:solidFill>
              <a:latin typeface="楷体" pitchFamily="49" charset="-122"/>
              <a:ea typeface="楷体" pitchFamily="49" charset="-122"/>
            </a:endParaRPr>
          </a:p>
          <a:p>
            <a:pPr lvl="0">
              <a:spcBef>
                <a:spcPts val="600"/>
              </a:spcBef>
              <a:buFont typeface="Wingdings" panose="05000000000000000000" pitchFamily="2" charset="2"/>
              <a:buChar char="l"/>
            </a:pPr>
            <a:r>
              <a:rPr lang="zh-CN" altLang="en-US" sz="2200" dirty="0">
                <a:solidFill>
                  <a:prstClr val="black"/>
                </a:solidFill>
                <a:latin typeface="楷体" pitchFamily="49" charset="-122"/>
                <a:ea typeface="楷体" pitchFamily="49" charset="-122"/>
              </a:rPr>
              <a:t>取得专利者的飞扬跋扈，导致民怨沸腾；制度上要求对垄断进行限制。</a:t>
            </a:r>
            <a:endParaRPr lang="zh-CN" altLang="en-US" sz="22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zh-CN" altLang="en-US" dirty="0"/>
              <a:t>案例：达西案 </a:t>
            </a:r>
            <a:endParaRPr lang="zh-CN" altLang="en-US" dirty="0"/>
          </a:p>
        </p:txBody>
      </p:sp>
      <p:sp>
        <p:nvSpPr>
          <p:cNvPr id="7" name="内容占位符 2"/>
          <p:cNvSpPr>
            <a:spLocks noGrp="1"/>
          </p:cNvSpPr>
          <p:nvPr>
            <p:ph idx="1"/>
          </p:nvPr>
        </p:nvSpPr>
        <p:spPr>
          <a:xfrm>
            <a:off x="495299" y="1064797"/>
            <a:ext cx="8140701" cy="5069303"/>
          </a:xfrm>
          <a:solidFill>
            <a:schemeClr val="bg1"/>
          </a:solidFill>
          <a:ln w="15875">
            <a:solidFill>
              <a:schemeClr val="tx1">
                <a:lumMod val="75000"/>
                <a:lumOff val="25000"/>
              </a:schemeClr>
            </a:solidFill>
          </a:ln>
        </p:spPr>
        <p:txBody>
          <a:bodyPr vert="horz" lIns="91440" tIns="45720" rIns="91440" bIns="45720" rtlCol="0">
            <a:noAutofit/>
          </a:bodyPr>
          <a:lstStyle/>
          <a:p>
            <a:pPr>
              <a:buFont typeface="Wingdings" panose="05000000000000000000" pitchFamily="2" charset="2"/>
              <a:buChar char="Ø"/>
            </a:pPr>
            <a:r>
              <a:rPr lang="en-US" altLang="zh-CN" sz="2200" dirty="0">
                <a:solidFill>
                  <a:prstClr val="black"/>
                </a:solidFill>
                <a:latin typeface="+mj-ea"/>
                <a:ea typeface="+mj-ea"/>
              </a:rPr>
              <a:t>1603</a:t>
            </a:r>
            <a:r>
              <a:rPr lang="zh-CN" altLang="en-US" sz="2200" dirty="0">
                <a:solidFill>
                  <a:prstClr val="black"/>
                </a:solidFill>
                <a:latin typeface="+mj-ea"/>
                <a:ea typeface="+mj-ea"/>
              </a:rPr>
              <a:t>年，达西案则给普通法院提供了审查女王所授垄断的法律效力的机会。</a:t>
            </a:r>
            <a:endParaRPr lang="en-US" altLang="zh-CN" sz="2200" dirty="0">
              <a:solidFill>
                <a:prstClr val="black"/>
              </a:solidFill>
              <a:latin typeface="+mj-ea"/>
              <a:ea typeface="+mj-ea"/>
            </a:endParaRPr>
          </a:p>
          <a:p>
            <a:pPr>
              <a:spcBef>
                <a:spcPts val="0"/>
              </a:spcBef>
              <a:buFont typeface="Wingdings" panose="05000000000000000000" pitchFamily="2" charset="2"/>
              <a:buChar char="l"/>
            </a:pPr>
            <a:r>
              <a:rPr lang="zh-CN" altLang="en-US" sz="2200" dirty="0">
                <a:solidFill>
                  <a:prstClr val="black"/>
                </a:solidFill>
                <a:latin typeface="楷体" pitchFamily="49" charset="-122"/>
                <a:ea typeface="楷体" pitchFamily="49" charset="-122"/>
              </a:rPr>
              <a:t>达西拥有进口、制造、销售扑克牌的专利，伦敦商人艾伦因销售该扑克而侵犯达西的专利，被起诉 到法院。</a:t>
            </a:r>
            <a:endParaRPr lang="zh-CN" altLang="en-US" sz="2200" dirty="0">
              <a:solidFill>
                <a:prstClr val="black"/>
              </a:solidFill>
              <a:latin typeface="楷体" pitchFamily="49" charset="-122"/>
              <a:ea typeface="楷体" pitchFamily="49" charset="-122"/>
            </a:endParaRPr>
          </a:p>
          <a:p>
            <a:pPr>
              <a:spcBef>
                <a:spcPts val="0"/>
              </a:spcBef>
              <a:buFont typeface="Wingdings" panose="05000000000000000000" pitchFamily="2" charset="2"/>
              <a:buChar char="l"/>
            </a:pPr>
            <a:r>
              <a:rPr lang="zh-CN" altLang="en-US" sz="2200" dirty="0">
                <a:solidFill>
                  <a:prstClr val="black"/>
                </a:solidFill>
                <a:latin typeface="楷体" pitchFamily="49" charset="-122"/>
                <a:ea typeface="楷体" pitchFamily="49" charset="-122"/>
              </a:rPr>
              <a:t>该案审理过程中由一些著名法学家参与经历了三次辩论，为英国社会对专利垄断、王室特权的合理性提供了一次全方位审 查的机会。</a:t>
            </a:r>
            <a:endParaRPr lang="zh-CN" altLang="en-US" sz="2200" dirty="0">
              <a:solidFill>
                <a:prstClr val="black"/>
              </a:solidFill>
              <a:latin typeface="楷体" pitchFamily="49" charset="-122"/>
              <a:ea typeface="楷体" pitchFamily="49" charset="-122"/>
            </a:endParaRPr>
          </a:p>
          <a:p>
            <a:pPr>
              <a:spcBef>
                <a:spcPts val="0"/>
              </a:spcBef>
              <a:buFont typeface="Wingdings" panose="05000000000000000000" pitchFamily="2" charset="2"/>
              <a:buChar char="l"/>
            </a:pPr>
            <a:r>
              <a:rPr lang="zh-CN" altLang="en-US" sz="2200" dirty="0">
                <a:solidFill>
                  <a:prstClr val="black"/>
                </a:solidFill>
                <a:latin typeface="楷体" pitchFamily="49" charset="-122"/>
                <a:ea typeface="楷体" pitchFamily="49" charset="-122"/>
              </a:rPr>
              <a:t>被告代理人提出：只有针对那些通过自己的经营活动或发明创造，向国内引入有利于公共利益的新产业，或者有利于产业发展的新动力机械者，国王授予 的垄断特权才是正当的；否则，任何垄断都不合法。</a:t>
            </a:r>
            <a:endParaRPr lang="zh-CN" altLang="en-US" sz="2200" dirty="0">
              <a:solidFill>
                <a:prstClr val="black"/>
              </a:solidFill>
              <a:latin typeface="楷体" pitchFamily="49" charset="-122"/>
              <a:ea typeface="楷体" pitchFamily="49" charset="-122"/>
            </a:endParaRPr>
          </a:p>
          <a:p>
            <a:pPr>
              <a:spcBef>
                <a:spcPts val="0"/>
              </a:spcBef>
              <a:buFont typeface="Wingdings" panose="05000000000000000000" pitchFamily="2" charset="2"/>
              <a:buChar char="l"/>
            </a:pPr>
            <a:r>
              <a:rPr lang="zh-CN" altLang="en-US" sz="2200" dirty="0">
                <a:solidFill>
                  <a:prstClr val="black"/>
                </a:solidFill>
                <a:latin typeface="楷体" pitchFamily="49" charset="-122"/>
                <a:ea typeface="楷体" pitchFamily="49" charset="-122"/>
              </a:rPr>
              <a:t>这一论断不仅被该案法官采纳，而且成为人们判断垄断专利合法性的法律原则。</a:t>
            </a:r>
            <a:endParaRPr lang="zh-CN" altLang="en-US" sz="2200" dirty="0">
              <a:solidFill>
                <a:prstClr val="black"/>
              </a:solidFill>
              <a:latin typeface="楷体" pitchFamily="49" charset="-122"/>
              <a:ea typeface="楷体" pitchFamily="49" charset="-122"/>
            </a:endParaRPr>
          </a:p>
          <a:p>
            <a:pPr>
              <a:spcBef>
                <a:spcPts val="0"/>
              </a:spcBef>
              <a:buFont typeface="Wingdings" panose="05000000000000000000" pitchFamily="2" charset="2"/>
              <a:buChar char="l"/>
            </a:pPr>
            <a:r>
              <a:rPr lang="zh-CN" altLang="en-US" sz="2200" dirty="0">
                <a:solidFill>
                  <a:prstClr val="black"/>
                </a:solidFill>
                <a:latin typeface="楷体" pitchFamily="49" charset="-122"/>
                <a:ea typeface="楷体" pitchFamily="49" charset="-122"/>
              </a:rPr>
              <a:t>法院判决指出，对不是新发明的 已有物品授予垄断特权，违反了普通法。达西的主张未获支持。</a:t>
            </a:r>
            <a:endParaRPr lang="zh-CN" altLang="en-US" sz="2200" dirty="0">
              <a:solidFill>
                <a:prstClr val="black"/>
              </a:solidFill>
              <a:latin typeface="楷体" pitchFamily="49" charset="-122"/>
              <a:ea typeface="楷体" pitchFamily="49" charset="-122"/>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2.2.1 </a:t>
            </a:r>
            <a:r>
              <a:rPr lang="zh-CN" altLang="en-US" b="1" dirty="0">
                <a:latin typeface="+mn-ea"/>
                <a:ea typeface="+mn-ea"/>
              </a:rPr>
              <a:t>垄断法案的产生</a:t>
            </a:r>
            <a:endParaRPr lang="en-US" altLang="zh-CN" b="1" dirty="0">
              <a:latin typeface="+mn-ea"/>
              <a:ea typeface="+mn-ea"/>
            </a:endParaRPr>
          </a:p>
          <a:p>
            <a:pPr>
              <a:buFont typeface="Wingdings" panose="05000000000000000000" pitchFamily="2" charset="2"/>
              <a:buChar char="p"/>
            </a:pPr>
            <a:r>
              <a:rPr lang="zh-CN" altLang="en-US" sz="2400" dirty="0">
                <a:latin typeface="+mj-ea"/>
                <a:ea typeface="+mj-ea"/>
              </a:rPr>
              <a:t>背景</a:t>
            </a:r>
            <a:r>
              <a:rPr lang="en-US" altLang="zh-CN"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伴随着资本主义经济的迅猛发展，必然体现在法律上要求一整套保护私权的制度体系，对知识产权的制度化要求和依赖性增强。</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英国资产阶级的力量不断壮大，不再需要借重国王恩赐的特权对抗行会和地方势力，王室垄断反而成为资本主义自由发展的主要障碍。代表资产阶级利益的国会议员、法官等根据“法律至上”的传统普通法原则，主张王权应受制于法律，服从公共利益和公民自由所确定的边界。</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英国历史上的达西诉阿联专利诉讼案，以达西的专利被宣告无效而告终，集中反映了封建君主滥发专利所激起的封建王室与社会公众之间的矛盾，最终直接导致了</a:t>
            </a:r>
            <a:r>
              <a:rPr lang="en-US" altLang="zh-CN" sz="2400" dirty="0">
                <a:solidFill>
                  <a:prstClr val="black"/>
                </a:solidFill>
                <a:latin typeface="楷体" pitchFamily="49" charset="-122"/>
                <a:ea typeface="楷体" pitchFamily="49" charset="-122"/>
              </a:rPr>
              <a:t>1623</a:t>
            </a:r>
            <a:r>
              <a:rPr lang="zh-CN" altLang="en-US" sz="2400" dirty="0">
                <a:solidFill>
                  <a:prstClr val="black"/>
                </a:solidFill>
                <a:latin typeface="楷体" pitchFamily="49" charset="-122"/>
                <a:ea typeface="楷体" pitchFamily="49" charset="-122"/>
              </a:rPr>
              <a:t>年英国</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垄断法案</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的产生。</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2.2.1 </a:t>
            </a:r>
            <a:r>
              <a:rPr lang="zh-CN" altLang="en-US" b="1" dirty="0">
                <a:latin typeface="+mn-ea"/>
                <a:ea typeface="+mn-ea"/>
              </a:rPr>
              <a:t>垄断法案的产生</a:t>
            </a:r>
            <a:endParaRPr lang="en-US" altLang="zh-CN" b="1" dirty="0">
              <a:latin typeface="+mn-ea"/>
              <a:ea typeface="+mn-ea"/>
            </a:endParaRPr>
          </a:p>
          <a:p>
            <a:pPr>
              <a:buFont typeface="Wingdings" panose="05000000000000000000" pitchFamily="2" charset="2"/>
              <a:buChar char="p"/>
            </a:pPr>
            <a:r>
              <a:rPr lang="zh-CN" altLang="en-US" sz="2400" dirty="0">
                <a:latin typeface="+mj-ea"/>
                <a:ea typeface="+mj-ea"/>
              </a:rPr>
              <a:t>过程</a:t>
            </a:r>
            <a:r>
              <a:rPr lang="en-US" altLang="zh-CN"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 </a:t>
            </a:r>
            <a:r>
              <a:rPr lang="en-US" altLang="zh-CN" sz="2400" dirty="0">
                <a:solidFill>
                  <a:prstClr val="black"/>
                </a:solidFill>
                <a:latin typeface="楷体" pitchFamily="49" charset="-122"/>
                <a:ea typeface="楷体" pitchFamily="49" charset="-122"/>
              </a:rPr>
              <a:t>1621</a:t>
            </a:r>
            <a:r>
              <a:rPr lang="zh-CN" altLang="en-US" sz="2400" dirty="0">
                <a:solidFill>
                  <a:prstClr val="black"/>
                </a:solidFill>
                <a:latin typeface="楷体" pitchFamily="49" charset="-122"/>
                <a:ea typeface="楷体" pitchFamily="49" charset="-122"/>
              </a:rPr>
              <a:t>年，国王为征税而被迫召集国会，新的国会借此积极调查垄断特权的滥用情况，抨击滥施专利的不法官员和公共人物，迫使部分专利权人被降职或免除公职，甚至逃往外国。国王被迫撤销了一些专利，并同意由法院对其余专利实行公开审查。正是在这种背景下，国会通过了</a:t>
            </a:r>
            <a:r>
              <a:rPr lang="en-US" altLang="zh-CN" sz="2400" dirty="0">
                <a:solidFill>
                  <a:prstClr val="black"/>
                </a:solidFill>
                <a:latin typeface="楷体" pitchFamily="49" charset="-122"/>
                <a:ea typeface="楷体" pitchFamily="49" charset="-122"/>
              </a:rPr>
              <a:t>1623</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它被认为是世界上第一部具有现代意义的专利法。</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2.2.2 </a:t>
            </a:r>
            <a:r>
              <a:rPr lang="zh-CN" altLang="en-US" b="1" dirty="0">
                <a:latin typeface="+mn-ea"/>
                <a:ea typeface="+mn-ea"/>
              </a:rPr>
              <a:t>垄断法案</a:t>
            </a:r>
            <a:endParaRPr lang="en-US" altLang="zh-CN" b="1" dirty="0">
              <a:latin typeface="+mn-ea"/>
              <a:ea typeface="+mn-ea"/>
            </a:endParaRPr>
          </a:p>
          <a:p>
            <a:pPr>
              <a:buFont typeface="Wingdings" panose="05000000000000000000" pitchFamily="2" charset="2"/>
              <a:buChar char="p"/>
            </a:pPr>
            <a:r>
              <a:rPr lang="zh-CN" altLang="en-US" sz="2400" dirty="0">
                <a:latin typeface="+mj-ea"/>
                <a:ea typeface="+mj-ea"/>
              </a:rPr>
              <a:t>全名</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 </a:t>
            </a:r>
            <a:r>
              <a:rPr lang="en-US" altLang="zh-CN" sz="2400" dirty="0">
                <a:solidFill>
                  <a:prstClr val="black"/>
                </a:solidFill>
                <a:latin typeface="楷体" pitchFamily="49" charset="-122"/>
                <a:ea typeface="楷体" pitchFamily="49" charset="-122"/>
              </a:rPr>
              <a:t>1623</a:t>
            </a:r>
            <a:r>
              <a:rPr lang="zh-CN" altLang="en-US" sz="2400" dirty="0">
                <a:solidFill>
                  <a:prstClr val="black"/>
                </a:solidFill>
                <a:latin typeface="楷体" pitchFamily="49" charset="-122"/>
                <a:ea typeface="楷体" pitchFamily="49" charset="-122"/>
              </a:rPr>
              <a:t>年关于垄断、刑法上的处置及其罚没的法案（</a:t>
            </a:r>
            <a:r>
              <a:rPr lang="en-US" altLang="zh-CN" sz="2400" dirty="0">
                <a:solidFill>
                  <a:prstClr val="black"/>
                </a:solidFill>
                <a:latin typeface="楷体" pitchFamily="49" charset="-122"/>
                <a:ea typeface="楷体" pitchFamily="49" charset="-122"/>
              </a:rPr>
              <a:t>An Act concerning Monopolies and Dispensations with Penal Laws, and the Forfeitures thereof   1623</a:t>
            </a:r>
            <a:r>
              <a:rPr lang="zh-CN" altLang="en-US" sz="2400" dirty="0">
                <a:solidFill>
                  <a:prstClr val="black"/>
                </a:solidFill>
                <a:latin typeface="楷体" pitchFamily="49" charset="-122"/>
                <a:ea typeface="楷体" pitchFamily="49" charset="-122"/>
              </a:rPr>
              <a:t>）</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由著名法学家</a:t>
            </a:r>
            <a:r>
              <a:rPr lang="en-US" altLang="zh-CN" sz="2400" dirty="0" err="1">
                <a:solidFill>
                  <a:prstClr val="black"/>
                </a:solidFill>
                <a:latin typeface="楷体" pitchFamily="49" charset="-122"/>
                <a:ea typeface="楷体" pitchFamily="49" charset="-122"/>
              </a:rPr>
              <a:t>W·Noy</a:t>
            </a:r>
            <a:r>
              <a:rPr lang="zh-CN" altLang="en-US" sz="2400" dirty="0">
                <a:solidFill>
                  <a:prstClr val="black"/>
                </a:solidFill>
                <a:latin typeface="楷体" pitchFamily="49" charset="-122"/>
                <a:ea typeface="楷体" pitchFamily="49" charset="-122"/>
              </a:rPr>
              <a:t>，</a:t>
            </a:r>
            <a:r>
              <a:rPr lang="en-US" altLang="zh-CN" sz="2400" dirty="0">
                <a:solidFill>
                  <a:prstClr val="black"/>
                </a:solidFill>
                <a:latin typeface="楷体" pitchFamily="49" charset="-122"/>
                <a:ea typeface="楷体" pitchFamily="49" charset="-122"/>
              </a:rPr>
              <a:t>Edward Coke</a:t>
            </a:r>
            <a:r>
              <a:rPr lang="zh-CN" altLang="en-US" sz="2400" dirty="0">
                <a:solidFill>
                  <a:prstClr val="black"/>
                </a:solidFill>
                <a:latin typeface="楷体" pitchFamily="49" charset="-122"/>
                <a:ea typeface="楷体" pitchFamily="49" charset="-122"/>
              </a:rPr>
              <a:t>及</a:t>
            </a:r>
            <a:r>
              <a:rPr lang="en-US" altLang="zh-CN" sz="2400" dirty="0" err="1">
                <a:solidFill>
                  <a:prstClr val="black"/>
                </a:solidFill>
                <a:latin typeface="楷体" pitchFamily="49" charset="-122"/>
                <a:ea typeface="楷体" pitchFamily="49" charset="-122"/>
              </a:rPr>
              <a:t>S·Crewe</a:t>
            </a:r>
            <a:r>
              <a:rPr lang="zh-CN" altLang="en-US" sz="2400" dirty="0">
                <a:solidFill>
                  <a:prstClr val="black"/>
                </a:solidFill>
                <a:latin typeface="楷体" pitchFamily="49" charset="-122"/>
                <a:ea typeface="楷体" pitchFamily="49" charset="-122"/>
              </a:rPr>
              <a:t>起草，在英国颁行。</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该法条文遵循规则与例外、好的垄断与差的垄断的标准，设有序言和</a:t>
            </a:r>
            <a:r>
              <a:rPr lang="en-US" altLang="zh-CN" sz="2400" dirty="0">
                <a:solidFill>
                  <a:prstClr val="black"/>
                </a:solidFill>
                <a:latin typeface="楷体" pitchFamily="49" charset="-122"/>
                <a:ea typeface="楷体" pitchFamily="49" charset="-122"/>
              </a:rPr>
              <a:t>14</a:t>
            </a:r>
            <a:r>
              <a:rPr lang="zh-CN" altLang="en-US" sz="2400" dirty="0">
                <a:solidFill>
                  <a:prstClr val="black"/>
                </a:solidFill>
                <a:latin typeface="楷体" pitchFamily="49" charset="-122"/>
                <a:ea typeface="楷体" pitchFamily="49" charset="-122"/>
              </a:rPr>
              <a:t>条。</a:t>
            </a:r>
            <a:endParaRPr lang="zh-CN" altLang="en-US" sz="2400" dirty="0">
              <a:solidFill>
                <a:prstClr val="black"/>
              </a:solidFill>
              <a:latin typeface="楷体" pitchFamily="49" charset="-122"/>
              <a:ea typeface="楷体" pitchFamily="49" charset="-122"/>
            </a:endParaRPr>
          </a:p>
          <a:p>
            <a:pPr marL="0" lvl="0" indent="0">
              <a:buNone/>
            </a:pP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2.2.2 </a:t>
            </a:r>
            <a:r>
              <a:rPr lang="zh-CN" altLang="en-US" b="1" dirty="0">
                <a:latin typeface="+mn-ea"/>
                <a:ea typeface="+mn-ea"/>
              </a:rPr>
              <a:t>垄断法案</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内容</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序言规定法案的立法背景与宗旨</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第一条规定“一切垄断都为非法”这一反垄断的基本原则</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第二条规定普通法法院审查和确定垄断效力的司法管辖权</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第三条重申没有人能够使用或行使垄断；</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第四条规定非法垄断的受害人的司法救济：承认合法垄断</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其他</a:t>
            </a:r>
            <a:r>
              <a:rPr lang="en-US" altLang="zh-CN" sz="2400" dirty="0">
                <a:solidFill>
                  <a:prstClr val="black"/>
                </a:solidFill>
                <a:latin typeface="楷体" pitchFamily="49" charset="-122"/>
                <a:ea typeface="楷体" pitchFamily="49" charset="-122"/>
              </a:rPr>
              <a:t>10</a:t>
            </a:r>
            <a:r>
              <a:rPr lang="zh-CN" altLang="en-US" sz="2400" dirty="0">
                <a:solidFill>
                  <a:prstClr val="black"/>
                </a:solidFill>
                <a:latin typeface="楷体" pitchFamily="49" charset="-122"/>
                <a:ea typeface="楷体" pitchFamily="49" charset="-122"/>
              </a:rPr>
              <a:t>条则列举了各种例外和豁免的情形。</a:t>
            </a:r>
            <a:endParaRPr lang="zh-CN" altLang="en-US" sz="2400" dirty="0">
              <a:solidFill>
                <a:prstClr val="black"/>
              </a:solidFill>
              <a:latin typeface="楷体" pitchFamily="49" charset="-122"/>
              <a:ea typeface="楷体" pitchFamily="49" charset="-122"/>
            </a:endParaRPr>
          </a:p>
          <a:p>
            <a:pPr marL="0" lvl="0" indent="0">
              <a:buNone/>
            </a:pP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1347893" y="3051819"/>
            <a:ext cx="7034107" cy="571800"/>
          </a:xfrm>
        </p:spPr>
        <p:txBody>
          <a:bodyPr/>
          <a:lstStyle/>
          <a:p>
            <a:r>
              <a:rPr lang="zh-CN" altLang="en-US" dirty="0"/>
              <a:t>威尼斯专利法规范产生的历史背景及其内容和影响</a:t>
            </a:r>
            <a:endParaRPr lang="zh-CN" altLang="en-US" dirty="0"/>
          </a:p>
        </p:txBody>
      </p:sp>
      <p:sp>
        <p:nvSpPr>
          <p:cNvPr id="5" name="文本占位符 4"/>
          <p:cNvSpPr>
            <a:spLocks noGrp="1"/>
          </p:cNvSpPr>
          <p:nvPr>
            <p:ph type="body" idx="1"/>
          </p:nvPr>
        </p:nvSpPr>
        <p:spPr>
          <a:xfrm>
            <a:off x="495300" y="4195418"/>
            <a:ext cx="7886700" cy="2472645"/>
          </a:xfrm>
        </p:spPr>
        <p:txBody>
          <a:bodyPr>
            <a:normAutofit/>
          </a:bodyPr>
          <a:lstStyle/>
          <a:p>
            <a:pPr marL="800100" lvl="1" indent="-342900">
              <a:buFont typeface="Wingdings" panose="05000000000000000000" pitchFamily="2" charset="2"/>
              <a:buChar char="Ø"/>
            </a:pPr>
            <a:r>
              <a:rPr lang="zh-CN" altLang="en-US" dirty="0">
                <a:solidFill>
                  <a:schemeClr val="tx1"/>
                </a:solidFill>
              </a:rPr>
              <a:t>商品经济的发达、科学技术发展的积累及技术与商品的结合形成的竞争优势为专利法规范的制定创造前提条件</a:t>
            </a:r>
            <a:endParaRPr lang="zh-CN" altLang="en-US" dirty="0">
              <a:solidFill>
                <a:schemeClr val="tx1"/>
              </a:solidFill>
            </a:endParaRPr>
          </a:p>
          <a:p>
            <a:pPr marL="800100" lvl="1" indent="-342900">
              <a:buFont typeface="Wingdings" panose="05000000000000000000" pitchFamily="2" charset="2"/>
              <a:buChar char="Ø"/>
            </a:pPr>
            <a:r>
              <a:rPr lang="zh-CN" altLang="en-US" dirty="0">
                <a:solidFill>
                  <a:schemeClr val="tx1"/>
                </a:solidFill>
              </a:rPr>
              <a:t> 专利法规范的内容及其影响</a:t>
            </a:r>
            <a:endParaRPr lang="zh-CN" altLang="en-US" dirty="0">
              <a:solidFill>
                <a:schemeClr val="tx1"/>
              </a:solidFill>
            </a:endParaRPr>
          </a:p>
        </p:txBody>
      </p:sp>
      <p:sp>
        <p:nvSpPr>
          <p:cNvPr id="6" name="标题 3"/>
          <p:cNvSpPr txBox="1"/>
          <p:nvPr/>
        </p:nvSpPr>
        <p:spPr>
          <a:xfrm>
            <a:off x="819231" y="2662582"/>
            <a:ext cx="7034107" cy="57180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rgbClr val="1E4B74"/>
                </a:solidFill>
                <a:latin typeface="华文中宋" panose="02010600040101010101" pitchFamily="2" charset="-122"/>
                <a:ea typeface="华文中宋" panose="02010600040101010101" pitchFamily="2" charset="-122"/>
                <a:cs typeface="+mj-cs"/>
              </a:defRPr>
            </a:lvl1pPr>
          </a:lstStyle>
          <a:p>
            <a:r>
              <a:rPr lang="en-US" altLang="zh-CN" dirty="0"/>
              <a:t>1</a:t>
            </a:r>
            <a:endParaRPr lang="zh-CN"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2.2.2 </a:t>
            </a:r>
            <a:r>
              <a:rPr lang="zh-CN" altLang="en-US" b="1" dirty="0">
                <a:latin typeface="+mn-ea"/>
                <a:ea typeface="+mn-ea"/>
              </a:rPr>
              <a:t>垄断法案</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序言</a:t>
            </a:r>
            <a:r>
              <a:rPr lang="zh-CN" altLang="en-US"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主要规定了该法的立法背景、目的与宗旨。</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高贵的国王基于英明的决断和国民的福祉与安宁，践行</a:t>
            </a:r>
            <a:r>
              <a:rPr lang="en-US" altLang="zh-CN" sz="2000" dirty="0">
                <a:solidFill>
                  <a:prstClr val="black"/>
                </a:solidFill>
                <a:latin typeface="楷体" pitchFamily="49" charset="-122"/>
                <a:ea typeface="楷体" pitchFamily="49" charset="-122"/>
              </a:rPr>
              <a:t>1610</a:t>
            </a:r>
            <a:r>
              <a:rPr lang="zh-CN" altLang="en-US" sz="2000" dirty="0">
                <a:solidFill>
                  <a:prstClr val="black"/>
                </a:solidFill>
                <a:latin typeface="楷体" pitchFamily="49" charset="-122"/>
                <a:ea typeface="楷体" pitchFamily="49" charset="-122"/>
              </a:rPr>
              <a:t>年向全国所有国民印行的、体现了本国自古以来的基本 法律精神的原则</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所有垄断授权都与神圣的法律相违背。</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由于错误的信息和假冒的公共利益，许多垄断被不当授与并非法实施，导致民众不堪其苦，怨声载 道，这既与神圣的法律相违背，也不符合前述陛下的崇高意愿。</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为此，制定本法。</a:t>
            </a:r>
            <a:endParaRPr lang="zh-CN" altLang="en-US" sz="2400" dirty="0">
              <a:solidFill>
                <a:prstClr val="black"/>
              </a:solidFill>
              <a:latin typeface="楷体" pitchFamily="49" charset="-122"/>
              <a:ea typeface="楷体" pitchFamily="49" charset="-122"/>
            </a:endParaRPr>
          </a:p>
          <a:p>
            <a:pPr marL="0" lvl="0" indent="0">
              <a:buNone/>
            </a:pP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2.2.2 </a:t>
            </a:r>
            <a:r>
              <a:rPr lang="zh-CN" altLang="en-US" b="1" dirty="0">
                <a:latin typeface="+mn-ea"/>
                <a:ea typeface="+mn-ea"/>
              </a:rPr>
              <a:t>垄断法案</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第</a:t>
            </a:r>
            <a:r>
              <a:rPr lang="en-US" altLang="zh-CN" sz="2400" dirty="0">
                <a:solidFill>
                  <a:prstClr val="black"/>
                </a:solidFill>
                <a:latin typeface="+mj-ea"/>
                <a:ea typeface="+mj-ea"/>
              </a:rPr>
              <a:t>1-2</a:t>
            </a:r>
            <a:r>
              <a:rPr lang="zh-CN" altLang="en-US" sz="2400" dirty="0">
                <a:solidFill>
                  <a:prstClr val="black"/>
                </a:solidFill>
                <a:latin typeface="+mj-ea"/>
                <a:ea typeface="+mj-ea"/>
              </a:rPr>
              <a:t>条</a:t>
            </a:r>
            <a:r>
              <a:rPr lang="zh-CN" altLang="en-US"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a:t>
            </a:r>
            <a:r>
              <a:rPr lang="en-US" altLang="zh-CN" sz="2400" dirty="0">
                <a:solidFill>
                  <a:prstClr val="black"/>
                </a:solidFill>
                <a:latin typeface="楷体" pitchFamily="49" charset="-122"/>
                <a:ea typeface="楷体" pitchFamily="49" charset="-122"/>
              </a:rPr>
              <a:t>1</a:t>
            </a:r>
            <a:r>
              <a:rPr lang="zh-CN" altLang="en-US" sz="2400" dirty="0">
                <a:solidFill>
                  <a:prstClr val="black"/>
                </a:solidFill>
                <a:latin typeface="楷体" pitchFamily="49" charset="-122"/>
                <a:ea typeface="楷体" pitchFamily="49" charset="-122"/>
              </a:rPr>
              <a:t>条是该法的</a:t>
            </a:r>
            <a:r>
              <a:rPr lang="zh-CN" altLang="en-US" sz="2400" dirty="0">
                <a:solidFill>
                  <a:srgbClr val="FF0000"/>
                </a:solidFill>
                <a:latin typeface="楷体" pitchFamily="49" charset="-122"/>
                <a:ea typeface="楷体" pitchFamily="49" charset="-122"/>
              </a:rPr>
              <a:t>核心</a:t>
            </a:r>
            <a:r>
              <a:rPr lang="zh-CN" altLang="en-US" sz="2400" dirty="0">
                <a:solidFill>
                  <a:prstClr val="black"/>
                </a:solidFill>
                <a:latin typeface="楷体" pitchFamily="49" charset="-122"/>
                <a:ea typeface="楷体" pitchFamily="49" charset="-122"/>
              </a:rPr>
              <a:t>，以宣誓性的语言，规定了法案对于垄断的基本原则和立场：</a:t>
            </a:r>
            <a:r>
              <a:rPr lang="zh-CN" altLang="en-US" sz="2400" dirty="0">
                <a:solidFill>
                  <a:srgbClr val="FF0000"/>
                </a:solidFill>
                <a:latin typeface="楷体" pitchFamily="49" charset="-122"/>
                <a:ea typeface="楷体" pitchFamily="49" charset="-122"/>
              </a:rPr>
              <a:t>一切垄断与特权非法</a:t>
            </a:r>
            <a:r>
              <a:rPr lang="zh-CN" altLang="en-US" sz="2400" dirty="0">
                <a:solidFill>
                  <a:prstClr val="black"/>
                </a:solidFill>
                <a:latin typeface="楷体" pitchFamily="49" charset="-122"/>
                <a:ea typeface="楷体" pitchFamily="49" charset="-122"/>
              </a:rPr>
              <a:t>。</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在此前已经或此后行将给任何个人、组织、政治团体或公司确认或授予的，在本国范围内独占性地购买、销售、制作、运用、使用某一物品的任何垄断和委任、授权、特许、特权及公开授权（专利），或者任何其他的垄断、权力、自由或权限</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都是不符合本国法律的，因而是并将永远无效，不能发生任何效力或作用。</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a:t>
            </a:r>
            <a:r>
              <a:rPr lang="en-US" altLang="zh-CN" sz="2400" dirty="0">
                <a:solidFill>
                  <a:prstClr val="black"/>
                </a:solidFill>
                <a:latin typeface="楷体" pitchFamily="49" charset="-122"/>
                <a:ea typeface="楷体" pitchFamily="49" charset="-122"/>
              </a:rPr>
              <a:t>2</a:t>
            </a:r>
            <a:r>
              <a:rPr lang="zh-CN" altLang="en-US" sz="2400" dirty="0">
                <a:solidFill>
                  <a:prstClr val="black"/>
                </a:solidFill>
                <a:latin typeface="楷体" pitchFamily="49" charset="-122"/>
                <a:ea typeface="楷体" pitchFamily="49" charset="-122"/>
              </a:rPr>
              <a:t>条规定，所有垄断授权都得接受法院的裁决。</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所有垄断及类似的特许、授权、许可、章程、公开授权、宣言、禁令及其他类似情形，以及因此取得的权力和效力，都无一例外地需要按照并接受本国普通法的审理与判决。</a:t>
            </a:r>
            <a:endParaRPr lang="zh-CN" altLang="en-US" sz="2000" dirty="0">
              <a:solidFill>
                <a:prstClr val="black"/>
              </a:solidFill>
              <a:latin typeface="楷体" pitchFamily="49" charset="-122"/>
              <a:ea typeface="楷体" pitchFamily="49" charset="-122"/>
            </a:endParaRPr>
          </a:p>
          <a:p>
            <a:pPr marL="0" lvl="0" indent="0">
              <a:buNone/>
            </a:pP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2.2.2 </a:t>
            </a:r>
            <a:r>
              <a:rPr lang="zh-CN" altLang="en-US" b="1" dirty="0">
                <a:latin typeface="+mn-ea"/>
                <a:ea typeface="+mn-ea"/>
              </a:rPr>
              <a:t>垄断法案</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第</a:t>
            </a:r>
            <a:r>
              <a:rPr lang="en-US" altLang="zh-CN" sz="2400" dirty="0">
                <a:solidFill>
                  <a:prstClr val="black"/>
                </a:solidFill>
                <a:latin typeface="+mj-ea"/>
                <a:ea typeface="+mj-ea"/>
              </a:rPr>
              <a:t>3-4</a:t>
            </a:r>
            <a:r>
              <a:rPr lang="zh-CN" altLang="en-US" sz="2400" dirty="0">
                <a:solidFill>
                  <a:prstClr val="black"/>
                </a:solidFill>
                <a:latin typeface="+mj-ea"/>
                <a:ea typeface="+mj-ea"/>
              </a:rPr>
              <a:t>条</a:t>
            </a:r>
            <a:r>
              <a:rPr lang="zh-CN" altLang="en-US"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a:t>
            </a:r>
            <a:r>
              <a:rPr lang="en-US" altLang="zh-CN" sz="2400" dirty="0">
                <a:solidFill>
                  <a:prstClr val="black"/>
                </a:solidFill>
                <a:latin typeface="楷体" pitchFamily="49" charset="-122"/>
                <a:ea typeface="楷体" pitchFamily="49" charset="-122"/>
              </a:rPr>
              <a:t>3</a:t>
            </a:r>
            <a:r>
              <a:rPr lang="zh-CN" altLang="en-US" sz="2400" dirty="0">
                <a:solidFill>
                  <a:prstClr val="black"/>
                </a:solidFill>
                <a:latin typeface="楷体" pitchFamily="49" charset="-122"/>
                <a:ea typeface="楷体" pitchFamily="49" charset="-122"/>
              </a:rPr>
              <a:t>条重申没有人能够使用或行使垄断。</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任何个人、团体和组织都不得拥有、使用、实行任何垄断及类似的的特许、授权、许可、章程、公开授权、宣言、禁令等，以及源于其中的自由、权力以及便利。</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a:t>
            </a:r>
            <a:r>
              <a:rPr lang="en-US" altLang="zh-CN" sz="2400" dirty="0">
                <a:solidFill>
                  <a:prstClr val="black"/>
                </a:solidFill>
                <a:latin typeface="楷体" pitchFamily="49" charset="-122"/>
                <a:ea typeface="楷体" pitchFamily="49" charset="-122"/>
              </a:rPr>
              <a:t>4</a:t>
            </a:r>
            <a:r>
              <a:rPr lang="zh-CN" altLang="en-US" sz="2400" dirty="0">
                <a:solidFill>
                  <a:prstClr val="black"/>
                </a:solidFill>
                <a:latin typeface="楷体" pitchFamily="49" charset="-122"/>
                <a:ea typeface="楷体" pitchFamily="49" charset="-122"/>
              </a:rPr>
              <a:t>条规定受到不法垄断侵害者的司法救济制度。</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任何人或其商品在该法通过</a:t>
            </a:r>
            <a:r>
              <a:rPr lang="en-US" altLang="zh-CN" sz="2000" dirty="0">
                <a:solidFill>
                  <a:prstClr val="black"/>
                </a:solidFill>
                <a:latin typeface="楷体" pitchFamily="49" charset="-122"/>
                <a:ea typeface="楷体" pitchFamily="49" charset="-122"/>
              </a:rPr>
              <a:t>40</a:t>
            </a:r>
            <a:r>
              <a:rPr lang="zh-CN" altLang="en-US" sz="2000" dirty="0">
                <a:solidFill>
                  <a:prstClr val="black"/>
                </a:solidFill>
                <a:latin typeface="楷体" pitchFamily="49" charset="-122"/>
                <a:ea typeface="楷体" pitchFamily="49" charset="-122"/>
              </a:rPr>
              <a:t>天后受制于他人的垄断，可以依据该法获得普通法的救济，由王座法院、民事诉讼高等法院 或棋盘法院中的任何一家予以审理，其所获得的赔偿是该妨害所致损失的三倍和花销费用的两倍。被判决实施了这种妨害行为者将依法承当谴责、罚款、没收等处罚。</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Ø"/>
            </a:pP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2.2.2 </a:t>
            </a:r>
            <a:r>
              <a:rPr lang="zh-CN" altLang="en-US" b="1" dirty="0">
                <a:latin typeface="+mn-ea"/>
                <a:ea typeface="+mn-ea"/>
              </a:rPr>
              <a:t>垄断法案</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第</a:t>
            </a:r>
            <a:r>
              <a:rPr lang="en-US" altLang="zh-CN" sz="2400" dirty="0">
                <a:solidFill>
                  <a:prstClr val="black"/>
                </a:solidFill>
                <a:latin typeface="+mj-ea"/>
                <a:ea typeface="+mj-ea"/>
              </a:rPr>
              <a:t>5-14</a:t>
            </a:r>
            <a:r>
              <a:rPr lang="zh-CN" altLang="en-US" sz="2400" dirty="0">
                <a:solidFill>
                  <a:prstClr val="black"/>
                </a:solidFill>
                <a:latin typeface="+mj-ea"/>
                <a:ea typeface="+mj-ea"/>
              </a:rPr>
              <a:t>条</a:t>
            </a:r>
            <a:r>
              <a:rPr lang="zh-CN" altLang="en-US"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第五至十四条关于 “所有垄断与特权都非法”原则的各种例外和豁免的规定中。</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第七条规定了该法制定前所授特权或职权的例外</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该法不适应于此前依法授予或确认的任何特权或职 权，除非所依据的法案被废止或者所授之权已过期；</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第八条规定了国王授予各种司法机构在其职权范围内司法之权的例外；</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第九条规定该法不适用于授予伦敦等城镇的特权，以及给从事工商贸易活动的企业团体所授予的特权。</a:t>
            </a:r>
            <a:endParaRPr lang="en-US" altLang="zh-CN" sz="2400" dirty="0">
              <a:latin typeface="楷体" pitchFamily="49" charset="-122"/>
              <a:ea typeface="楷体" pitchFamily="49" charset="-122"/>
            </a:endParaRPr>
          </a:p>
          <a:p>
            <a:pPr>
              <a:buFont typeface="Wingdings" panose="05000000000000000000" pitchFamily="2" charset="2"/>
              <a:buChar char="l"/>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2.2.3 </a:t>
            </a:r>
            <a:r>
              <a:rPr lang="zh-CN" altLang="en-US" b="1" dirty="0">
                <a:latin typeface="+mn-ea"/>
                <a:ea typeface="+mn-ea"/>
              </a:rPr>
              <a:t>英国</a:t>
            </a:r>
            <a:r>
              <a:rPr lang="en-US" altLang="zh-CN" b="1" dirty="0">
                <a:latin typeface="+mn-ea"/>
                <a:ea typeface="+mn-ea"/>
              </a:rPr>
              <a:t>《</a:t>
            </a:r>
            <a:r>
              <a:rPr lang="zh-CN" altLang="en-US" b="1" dirty="0">
                <a:latin typeface="+mn-ea"/>
                <a:ea typeface="+mn-ea"/>
              </a:rPr>
              <a:t>垄断法</a:t>
            </a:r>
            <a:r>
              <a:rPr lang="en-US" altLang="zh-CN" b="1" dirty="0">
                <a:latin typeface="+mn-ea"/>
                <a:ea typeface="+mn-ea"/>
              </a:rPr>
              <a:t>》</a:t>
            </a:r>
            <a:r>
              <a:rPr lang="zh-CN" altLang="en-US" b="1" dirty="0">
                <a:latin typeface="+mn-ea"/>
                <a:ea typeface="+mn-ea"/>
              </a:rPr>
              <a:t>关于专利的核心规定</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该法第</a:t>
            </a:r>
            <a:r>
              <a:rPr lang="en-US" altLang="zh-CN" sz="2400" dirty="0">
                <a:solidFill>
                  <a:prstClr val="black"/>
                </a:solidFill>
                <a:latin typeface="+mj-ea"/>
                <a:ea typeface="+mj-ea"/>
              </a:rPr>
              <a:t>6</a:t>
            </a:r>
            <a:r>
              <a:rPr lang="zh-CN" altLang="en-US" sz="2400" dirty="0">
                <a:solidFill>
                  <a:prstClr val="black"/>
                </a:solidFill>
                <a:latin typeface="+mj-ea"/>
                <a:ea typeface="+mj-ea"/>
              </a:rPr>
              <a:t>条规定</a:t>
            </a:r>
            <a:r>
              <a:rPr lang="zh-CN" altLang="en-US"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前述的任何宣示不应扩大及于今后对任何新产品的第一个发明人授予在本国独占实施 或者制造该产品的专利证书和特权</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为期</a:t>
            </a:r>
            <a:r>
              <a:rPr lang="en-US" altLang="zh-CN" sz="2400" dirty="0">
                <a:solidFill>
                  <a:prstClr val="black"/>
                </a:solidFill>
                <a:latin typeface="楷体" pitchFamily="49" charset="-122"/>
                <a:ea typeface="楷体" pitchFamily="49" charset="-122"/>
              </a:rPr>
              <a:t>14</a:t>
            </a:r>
            <a:r>
              <a:rPr lang="zh-CN" altLang="en-US" sz="2400" dirty="0">
                <a:solidFill>
                  <a:prstClr val="black"/>
                </a:solidFill>
                <a:latin typeface="楷体" pitchFamily="49" charset="-122"/>
                <a:ea typeface="楷体" pitchFamily="49" charset="-122"/>
              </a:rPr>
              <a:t>年或以下</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在授予专利证书和特权时其他人不得使用。</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授予此证书不得违反法律</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也不得抬高物价以损害国家、破坏贸易、或者造成一般的不方便。</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上述</a:t>
            </a:r>
            <a:r>
              <a:rPr lang="en-US" altLang="zh-CN" sz="2400" dirty="0">
                <a:solidFill>
                  <a:prstClr val="black"/>
                </a:solidFill>
                <a:latin typeface="楷体" pitchFamily="49" charset="-122"/>
                <a:ea typeface="楷体" pitchFamily="49" charset="-122"/>
              </a:rPr>
              <a:t>14</a:t>
            </a:r>
            <a:r>
              <a:rPr lang="zh-CN" altLang="en-US" sz="2400" dirty="0">
                <a:solidFill>
                  <a:prstClr val="black"/>
                </a:solidFill>
                <a:latin typeface="楷体" pitchFamily="49" charset="-122"/>
                <a:ea typeface="楷体" pitchFamily="49" charset="-122"/>
              </a:rPr>
              <a:t>年自今后授予第一个专利证书或者特权之日起计算</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该证书或者特权具有本法制定以前所应有的效力。</a:t>
            </a: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2.2.3 </a:t>
            </a:r>
            <a:r>
              <a:rPr lang="zh-CN" altLang="en-US" b="1" dirty="0">
                <a:latin typeface="+mn-ea"/>
                <a:ea typeface="+mn-ea"/>
              </a:rPr>
              <a:t>英国</a:t>
            </a:r>
            <a:r>
              <a:rPr lang="en-US" altLang="zh-CN" b="1" dirty="0">
                <a:latin typeface="+mn-ea"/>
                <a:ea typeface="+mn-ea"/>
              </a:rPr>
              <a:t>《</a:t>
            </a:r>
            <a:r>
              <a:rPr lang="zh-CN" altLang="en-US" b="1" dirty="0">
                <a:latin typeface="+mn-ea"/>
                <a:ea typeface="+mn-ea"/>
              </a:rPr>
              <a:t>垄断法</a:t>
            </a:r>
            <a:r>
              <a:rPr lang="en-US" altLang="zh-CN" b="1" dirty="0">
                <a:latin typeface="+mn-ea"/>
                <a:ea typeface="+mn-ea"/>
              </a:rPr>
              <a:t>》</a:t>
            </a:r>
            <a:r>
              <a:rPr lang="zh-CN" altLang="en-US" b="1" dirty="0">
                <a:latin typeface="+mn-ea"/>
                <a:ea typeface="+mn-ea"/>
              </a:rPr>
              <a:t>关于专利的核心规定</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第六条的分析</a:t>
            </a:r>
            <a:r>
              <a:rPr lang="zh-CN" altLang="en-US"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该条是</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在后世尤其是现代知识产权法领域影响最大的一条。</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作为“所有垄断与特权都非法”原则的一种例外。</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这一条赋予新产品的发明人专利与特权以合法地位</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不受“所有垄断与特权都非法”原则制约。</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规定了合法的发明垄断专利的条件，包括：</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发明专利的主体 限于新产品的第一个真正的发明人</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专利的客体要求是尚未出现过的新产品</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专利权利内容是在国内独占性运用或实施该新产品的生产方法</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权利的期限为授权之日起</a:t>
            </a:r>
            <a:r>
              <a:rPr lang="en-US" altLang="zh-CN" sz="2000" dirty="0">
                <a:solidFill>
                  <a:prstClr val="black"/>
                </a:solidFill>
                <a:latin typeface="楷体" pitchFamily="49" charset="-122"/>
                <a:ea typeface="楷体" pitchFamily="49" charset="-122"/>
              </a:rPr>
              <a:t>14</a:t>
            </a:r>
            <a:r>
              <a:rPr lang="zh-CN" altLang="en-US" sz="2000" dirty="0">
                <a:solidFill>
                  <a:prstClr val="black"/>
                </a:solidFill>
                <a:latin typeface="楷体" pitchFamily="49" charset="-122"/>
                <a:ea typeface="楷体" pitchFamily="49" charset="-122"/>
              </a:rPr>
              <a:t>年或以下；</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权利的限制包括：不得违反法律，不得提高国内商品价格以损害国家，不得破坏贸易，不得给民众造成不便。</a:t>
            </a:r>
            <a:endParaRPr lang="zh-CN" altLang="en-US" sz="20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2.2.4 《</a:t>
            </a:r>
            <a:r>
              <a:rPr lang="zh-CN" altLang="en-US" b="1" dirty="0">
                <a:latin typeface="+mn-ea"/>
                <a:ea typeface="+mn-ea"/>
              </a:rPr>
              <a:t>垄断法</a:t>
            </a:r>
            <a:r>
              <a:rPr lang="en-US" altLang="zh-CN" b="1" dirty="0">
                <a:latin typeface="+mn-ea"/>
                <a:ea typeface="+mn-ea"/>
              </a:rPr>
              <a:t>》</a:t>
            </a:r>
            <a:r>
              <a:rPr lang="zh-CN" altLang="en-US" b="1" dirty="0">
                <a:latin typeface="+mn-ea"/>
                <a:ea typeface="+mn-ea"/>
              </a:rPr>
              <a:t>总结与分析</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影响</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总体说来，</a:t>
            </a:r>
            <a:r>
              <a:rPr lang="en-US" altLang="zh-CN" sz="2400" dirty="0">
                <a:solidFill>
                  <a:prstClr val="black"/>
                </a:solidFill>
                <a:latin typeface="楷体" pitchFamily="49" charset="-122"/>
                <a:ea typeface="楷体" pitchFamily="49" charset="-122"/>
              </a:rPr>
              <a:t>1623</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尽管在第一条以相当严谨的文字规定了“所有垄断与特权都非法”这一反对王室垄断特权的基本原则，但“这一貌似无所不包的规则，因为诸多例外的设置而变得毫无价值。”</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该法生效后对国王变本加厉的垄断专权束手无策，也证明它在当时只是停留在纸面上，实践中的规范作用很小。</a:t>
            </a:r>
            <a:endParaRPr lang="zh-CN" altLang="en-US" sz="2400" dirty="0">
              <a:solidFill>
                <a:prstClr val="black"/>
              </a:solidFill>
              <a:latin typeface="楷体" pitchFamily="49" charset="-122"/>
              <a:ea typeface="楷体" pitchFamily="49" charset="-122"/>
            </a:endParaRPr>
          </a:p>
          <a:p>
            <a:pPr marL="0" lvl="0" indent="0">
              <a:buNone/>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2.2.4 《</a:t>
            </a:r>
            <a:r>
              <a:rPr lang="zh-CN" altLang="en-US" b="1" dirty="0">
                <a:latin typeface="+mn-ea"/>
                <a:ea typeface="+mn-ea"/>
              </a:rPr>
              <a:t>垄断法</a:t>
            </a:r>
            <a:r>
              <a:rPr lang="en-US" altLang="zh-CN" b="1" dirty="0">
                <a:latin typeface="+mn-ea"/>
                <a:ea typeface="+mn-ea"/>
              </a:rPr>
              <a:t>》</a:t>
            </a:r>
            <a:r>
              <a:rPr lang="zh-CN" altLang="en-US" b="1" dirty="0">
                <a:latin typeface="+mn-ea"/>
                <a:ea typeface="+mn-ea"/>
              </a:rPr>
              <a:t>总结与分析</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与</a:t>
            </a:r>
            <a:r>
              <a:rPr lang="en-US" altLang="zh-CN" sz="2400" dirty="0">
                <a:solidFill>
                  <a:prstClr val="black"/>
                </a:solidFill>
                <a:latin typeface="+mj-ea"/>
                <a:ea typeface="+mj-ea"/>
              </a:rPr>
              <a:t>1474</a:t>
            </a:r>
            <a:r>
              <a:rPr lang="zh-CN" altLang="en-US" sz="2400" dirty="0">
                <a:solidFill>
                  <a:prstClr val="black"/>
                </a:solidFill>
                <a:latin typeface="+mj-ea"/>
                <a:ea typeface="+mj-ea"/>
              </a:rPr>
              <a:t>年</a:t>
            </a:r>
            <a:r>
              <a:rPr lang="en-US" altLang="zh-CN" sz="2400" dirty="0">
                <a:solidFill>
                  <a:prstClr val="black"/>
                </a:solidFill>
                <a:latin typeface="+mj-ea"/>
                <a:ea typeface="+mj-ea"/>
              </a:rPr>
              <a:t>《</a:t>
            </a:r>
            <a:r>
              <a:rPr lang="zh-CN" altLang="en-US" sz="2400" dirty="0">
                <a:solidFill>
                  <a:prstClr val="black"/>
                </a:solidFill>
                <a:latin typeface="+mj-ea"/>
                <a:ea typeface="+mj-ea"/>
              </a:rPr>
              <a:t>威尼斯专利法</a:t>
            </a:r>
            <a:r>
              <a:rPr lang="en-US" altLang="zh-CN" sz="2400" dirty="0">
                <a:solidFill>
                  <a:prstClr val="black"/>
                </a:solidFill>
                <a:latin typeface="+mj-ea"/>
                <a:ea typeface="+mj-ea"/>
              </a:rPr>
              <a:t>》</a:t>
            </a:r>
            <a:r>
              <a:rPr lang="zh-CN" altLang="en-US" sz="2400" dirty="0">
                <a:solidFill>
                  <a:prstClr val="black"/>
                </a:solidFill>
                <a:latin typeface="+mj-ea"/>
                <a:ea typeface="+mj-ea"/>
              </a:rPr>
              <a:t>区别</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1623</a:t>
            </a:r>
            <a:r>
              <a:rPr lang="zh-CN" altLang="en-US" sz="2400" dirty="0">
                <a:solidFill>
                  <a:prstClr val="black"/>
                </a:solidFill>
                <a:latin typeface="楷体" pitchFamily="49" charset="-122"/>
                <a:ea typeface="楷体" pitchFamily="49" charset="-122"/>
              </a:rPr>
              <a:t>年英国</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在立法技术与对价关系的构建上借鉴了</a:t>
            </a:r>
            <a:r>
              <a:rPr lang="en-US" altLang="zh-CN" sz="2400" dirty="0">
                <a:solidFill>
                  <a:prstClr val="black"/>
                </a:solidFill>
                <a:latin typeface="楷体" pitchFamily="49" charset="-122"/>
                <a:ea typeface="楷体" pitchFamily="49" charset="-122"/>
              </a:rPr>
              <a:t>1474</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威尼斯专利法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的成功经验。</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与</a:t>
            </a:r>
            <a:r>
              <a:rPr lang="en-US" altLang="zh-CN" sz="2400" dirty="0">
                <a:solidFill>
                  <a:prstClr val="black"/>
                </a:solidFill>
                <a:latin typeface="楷体" pitchFamily="49" charset="-122"/>
                <a:ea typeface="楷体" pitchFamily="49" charset="-122"/>
              </a:rPr>
              <a:t>1474</a:t>
            </a:r>
            <a:r>
              <a:rPr lang="zh-CN" altLang="en-US" sz="2400" dirty="0">
                <a:solidFill>
                  <a:prstClr val="black"/>
                </a:solidFill>
                <a:latin typeface="楷体" pitchFamily="49" charset="-122"/>
                <a:ea typeface="楷体" pitchFamily="49" charset="-122"/>
              </a:rPr>
              <a:t>年</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威尼斯专利法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不同的是</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该法将其保护对象锁定于新产品以及制造新产品的方法上。</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专利权人的权利范围为独占实施或者制造权。</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除时间限制外，该法还特别注意到具有垄断性质的专利权与社会公共利益的衡平问题。</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从立法技术与法律关系的调整结构看</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除了技术公开与专利权授予的对价关系外</a:t>
            </a:r>
            <a:r>
              <a:rPr lang="en-US" altLang="zh-CN" sz="2000" dirty="0">
                <a:solidFill>
                  <a:prstClr val="black"/>
                </a:solidFill>
                <a:latin typeface="楷体" pitchFamily="49" charset="-122"/>
                <a:ea typeface="楷体" pitchFamily="49" charset="-122"/>
              </a:rPr>
              <a:t>,1623</a:t>
            </a:r>
            <a:r>
              <a:rPr lang="zh-CN" altLang="en-US" sz="2000" dirty="0">
                <a:solidFill>
                  <a:prstClr val="black"/>
                </a:solidFill>
                <a:latin typeface="楷体" pitchFamily="49" charset="-122"/>
                <a:ea typeface="楷体" pitchFamily="49" charset="-122"/>
              </a:rPr>
              <a:t>年英国</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垄断法</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还注意到专利权的授予与社会公共利益的衡平问题。</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在法的经济分析的层面上</a:t>
            </a:r>
            <a:r>
              <a:rPr lang="en-US" altLang="zh-CN" sz="2000" dirty="0">
                <a:solidFill>
                  <a:prstClr val="black"/>
                </a:solidFill>
                <a:latin typeface="楷体" pitchFamily="49" charset="-122"/>
                <a:ea typeface="楷体" pitchFamily="49" charset="-122"/>
              </a:rPr>
              <a:t>,1623</a:t>
            </a:r>
            <a:r>
              <a:rPr lang="zh-CN" altLang="en-US" sz="2000" dirty="0">
                <a:solidFill>
                  <a:prstClr val="black"/>
                </a:solidFill>
                <a:latin typeface="楷体" pitchFamily="49" charset="-122"/>
                <a:ea typeface="楷体" pitchFamily="49" charset="-122"/>
              </a:rPr>
              <a:t>年英国</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垄断法</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也合乎制度绩效大于制度成本的要求</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因为仰赖</a:t>
            </a:r>
            <a:r>
              <a:rPr lang="en-US" altLang="zh-CN" sz="2000" dirty="0">
                <a:solidFill>
                  <a:prstClr val="black"/>
                </a:solidFill>
                <a:latin typeface="楷体" pitchFamily="49" charset="-122"/>
                <a:ea typeface="楷体" pitchFamily="49" charset="-122"/>
              </a:rPr>
              <a:t>1623</a:t>
            </a:r>
            <a:r>
              <a:rPr lang="zh-CN" altLang="en-US" sz="2000" dirty="0">
                <a:solidFill>
                  <a:prstClr val="black"/>
                </a:solidFill>
                <a:latin typeface="楷体" pitchFamily="49" charset="-122"/>
                <a:ea typeface="楷体" pitchFamily="49" charset="-122"/>
              </a:rPr>
              <a:t>年</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垄断法</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的刺激</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英国</a:t>
            </a:r>
            <a:r>
              <a:rPr lang="en-US" altLang="zh-CN" sz="2000" dirty="0">
                <a:solidFill>
                  <a:prstClr val="black"/>
                </a:solidFill>
                <a:latin typeface="楷体" pitchFamily="49" charset="-122"/>
                <a:ea typeface="楷体" pitchFamily="49" charset="-122"/>
              </a:rPr>
              <a:t>17</a:t>
            </a:r>
            <a:r>
              <a:rPr lang="zh-CN" altLang="en-US" sz="2000" dirty="0">
                <a:solidFill>
                  <a:prstClr val="black"/>
                </a:solidFill>
                <a:latin typeface="楷体" pitchFamily="49" charset="-122"/>
                <a:ea typeface="楷体" pitchFamily="49" charset="-122"/>
              </a:rPr>
              <a:t>世纪的经济与市场可以满足国王在生产和商业上的税收需求和专利费收入需求</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尽管他丧失了一些特权。</a:t>
            </a:r>
            <a:endParaRPr lang="zh-CN" altLang="en-US"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2.2.4 《</a:t>
            </a:r>
            <a:r>
              <a:rPr lang="zh-CN" altLang="en-US" b="1" dirty="0">
                <a:latin typeface="+mn-ea"/>
                <a:ea typeface="+mn-ea"/>
              </a:rPr>
              <a:t>垄断法</a:t>
            </a:r>
            <a:r>
              <a:rPr lang="en-US" altLang="zh-CN" b="1" dirty="0">
                <a:latin typeface="+mn-ea"/>
                <a:ea typeface="+mn-ea"/>
              </a:rPr>
              <a:t>》</a:t>
            </a:r>
            <a:r>
              <a:rPr lang="zh-CN" altLang="en-US" b="1" dirty="0">
                <a:latin typeface="+mn-ea"/>
                <a:ea typeface="+mn-ea"/>
              </a:rPr>
              <a:t>总结与分析</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总结</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产生背景上，</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是</a:t>
            </a:r>
            <a:r>
              <a:rPr lang="en-US" altLang="zh-CN" sz="2400" dirty="0">
                <a:solidFill>
                  <a:prstClr val="black"/>
                </a:solidFill>
                <a:latin typeface="楷体" pitchFamily="49" charset="-122"/>
                <a:ea typeface="楷体" pitchFamily="49" charset="-122"/>
              </a:rPr>
              <a:t>17</a:t>
            </a:r>
            <a:r>
              <a:rPr lang="zh-CN" altLang="en-US" sz="2400" dirty="0">
                <a:solidFill>
                  <a:prstClr val="black"/>
                </a:solidFill>
                <a:latin typeface="楷体" pitchFamily="49" charset="-122"/>
                <a:ea typeface="楷体" pitchFamily="49" charset="-122"/>
              </a:rPr>
              <a:t>世纪初英国社会反对王权专制的政治斗争成果之一。</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用语和内容上，该法案堪称一份国会反对王权专制的宣言，而非对发明人权益的规范。</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实施效果上，该法的生效没有对发明人的专利授权发生任何直接影响。</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后人的认识上，</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在生效后</a:t>
            </a:r>
            <a:r>
              <a:rPr lang="en-US" altLang="zh-CN" sz="2400" dirty="0">
                <a:solidFill>
                  <a:prstClr val="black"/>
                </a:solidFill>
                <a:latin typeface="楷体" pitchFamily="49" charset="-122"/>
                <a:ea typeface="楷体" pitchFamily="49" charset="-122"/>
              </a:rPr>
              <a:t>200</a:t>
            </a:r>
            <a:r>
              <a:rPr lang="zh-CN" altLang="en-US" sz="2400" dirty="0">
                <a:solidFill>
                  <a:prstClr val="black"/>
                </a:solidFill>
                <a:latin typeface="楷体" pitchFamily="49" charset="-122"/>
                <a:ea typeface="楷体" pitchFamily="49" charset="-122"/>
              </a:rPr>
              <a:t>多年里，未曾被视为调整发明人权利的专利法。</a:t>
            </a:r>
            <a:endParaRPr lang="zh-CN" altLang="en-US" sz="2400" dirty="0">
              <a:solidFill>
                <a:prstClr val="black"/>
              </a:solidFill>
              <a:latin typeface="楷体" pitchFamily="49" charset="-122"/>
              <a:ea typeface="楷体" pitchFamily="49" charset="-122"/>
            </a:endParaRPr>
          </a:p>
          <a:p>
            <a:pPr marL="0" lvl="0" indent="0">
              <a:buNone/>
            </a:pP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2.2.4 《</a:t>
            </a:r>
            <a:r>
              <a:rPr lang="zh-CN" altLang="en-US" b="1" dirty="0">
                <a:latin typeface="+mn-ea"/>
                <a:ea typeface="+mn-ea"/>
              </a:rPr>
              <a:t>垄断法</a:t>
            </a:r>
            <a:r>
              <a:rPr lang="en-US" altLang="zh-CN" b="1" dirty="0">
                <a:latin typeface="+mn-ea"/>
                <a:ea typeface="+mn-ea"/>
              </a:rPr>
              <a:t>》</a:t>
            </a:r>
            <a:r>
              <a:rPr lang="zh-CN" altLang="en-US" b="1" dirty="0">
                <a:latin typeface="+mn-ea"/>
                <a:ea typeface="+mn-ea"/>
              </a:rPr>
              <a:t>总结与分析</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总结</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是</a:t>
            </a:r>
            <a:r>
              <a:rPr lang="en-US" altLang="zh-CN" sz="2400" dirty="0">
                <a:solidFill>
                  <a:prstClr val="black"/>
                </a:solidFill>
                <a:latin typeface="楷体" pitchFamily="49" charset="-122"/>
                <a:ea typeface="楷体" pitchFamily="49" charset="-122"/>
              </a:rPr>
              <a:t>17</a:t>
            </a:r>
            <a:r>
              <a:rPr lang="zh-CN" altLang="en-US" sz="2400" dirty="0">
                <a:solidFill>
                  <a:prstClr val="black"/>
                </a:solidFill>
                <a:latin typeface="楷体" pitchFamily="49" charset="-122"/>
                <a:ea typeface="楷体" pitchFamily="49" charset="-122"/>
              </a:rPr>
              <a:t>世纪初英国国会为反对王室垄断专制而制定的法律，其中第六条对于发明专利的规定，是作为该法“所有垄断与特权非法”原则的一种例外而非赋予发明人以专利之权，该法生效后既未对发明人的专利授权产生影响，也没有被视为有关发明专利之法。</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对于一般垄断的公开反对和对发明专利的明确保障，伴随着工业革命和资产阶级法学思想的发展，使新发明的垄断特权在王室专利授权中的地位日益彰显，使专利制度逐渐从封建特权制度发展为发明人权利的调整机制，从而间接促进了现代专利制度的发展。</a:t>
            </a:r>
            <a:endParaRPr lang="zh-CN" altLang="en-US" sz="2400" dirty="0">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 </a:t>
            </a:r>
            <a:r>
              <a:rPr lang="zh-CN" altLang="en-US" dirty="0"/>
              <a:t>背景</a:t>
            </a:r>
            <a:endParaRPr lang="zh-CN" altLang="en-US" dirty="0"/>
          </a:p>
        </p:txBody>
      </p:sp>
      <p:sp>
        <p:nvSpPr>
          <p:cNvPr id="6" name="内容占位符 2"/>
          <p:cNvSpPr>
            <a:spLocks noGrp="1"/>
          </p:cNvSpPr>
          <p:nvPr>
            <p:ph idx="1"/>
          </p:nvPr>
        </p:nvSpPr>
        <p:spPr>
          <a:xfrm>
            <a:off x="501650" y="1124955"/>
            <a:ext cx="8140700" cy="5046663"/>
          </a:xfrm>
        </p:spPr>
        <p:txBody>
          <a:bodyPr>
            <a:noAutofit/>
          </a:bodyPr>
          <a:lstStyle/>
          <a:p>
            <a:r>
              <a:rPr lang="en-US" altLang="zh-CN" b="1" dirty="0">
                <a:latin typeface="+mn-ea"/>
                <a:ea typeface="+mn-ea"/>
              </a:rPr>
              <a:t>1.1.1 </a:t>
            </a:r>
            <a:r>
              <a:rPr lang="zh-CN" altLang="en-US" b="1" dirty="0">
                <a:latin typeface="+mn-ea"/>
                <a:ea typeface="+mn-ea"/>
              </a:rPr>
              <a:t>专利制度</a:t>
            </a:r>
            <a:endParaRPr lang="en-US" altLang="zh-CN" b="1" dirty="0">
              <a:latin typeface="+mn-ea"/>
              <a:ea typeface="+mn-ea"/>
            </a:endParaRPr>
          </a:p>
          <a:p>
            <a:pPr>
              <a:spcBef>
                <a:spcPts val="0"/>
              </a:spcBef>
              <a:buFont typeface="Wingdings" panose="05000000000000000000" pitchFamily="2" charset="2"/>
              <a:buChar char="l"/>
            </a:pPr>
            <a:r>
              <a:rPr lang="zh-CN" altLang="en-US" sz="2400" dirty="0">
                <a:solidFill>
                  <a:prstClr val="black"/>
                </a:solidFill>
                <a:latin typeface="+mn-ea"/>
                <a:ea typeface="+mn-ea"/>
              </a:rPr>
              <a:t>专利制度是</a:t>
            </a:r>
            <a:r>
              <a:rPr lang="zh-CN" altLang="en-US" sz="2400" dirty="0">
                <a:solidFill>
                  <a:srgbClr val="FF0000"/>
                </a:solidFill>
                <a:latin typeface="+mn-ea"/>
                <a:ea typeface="+mn-ea"/>
              </a:rPr>
              <a:t>依照专利法授予发明创造专利权的方式来保护、鼓励发明创造</a:t>
            </a:r>
            <a:r>
              <a:rPr lang="zh-CN" altLang="en-US" sz="2400" dirty="0">
                <a:solidFill>
                  <a:prstClr val="black"/>
                </a:solidFill>
                <a:latin typeface="+mn-ea"/>
                <a:ea typeface="+mn-ea"/>
              </a:rPr>
              <a:t>，促使发明创造的推广应用，推动科学技术进步和经济发展的一种法律制度。</a:t>
            </a:r>
            <a:endParaRPr lang="zh-CN" altLang="en-US" sz="2400" dirty="0">
              <a:solidFill>
                <a:prstClr val="black"/>
              </a:solidFill>
              <a:latin typeface="+mn-ea"/>
              <a:ea typeface="+mn-ea"/>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专利及其制度是商品经济发展到一定阶段的产物，以科技和经济的发展水平相适应为前提。</a:t>
            </a:r>
            <a:endParaRPr lang="zh-CN" altLang="en-US" sz="20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早期专利不只是保护先进技术，也是一种王室授权的垄断性商业行为的权利。如英国食盐、淀粉、纸张、玻璃等生活必需品被纳入个人专营之列；有的专利权赋予权利人以一定价格发放经营许可证或者赦免罪犯的权利。</a:t>
            </a:r>
            <a:endParaRPr lang="zh-CN" altLang="en-US" sz="20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垄断专利的滥用使它由促进技术开发与引进的产业发展政策，变为擅权者掠夺社会财富的工具。</a:t>
            </a:r>
            <a:endParaRPr lang="zh-CN" altLang="en-US" sz="2000" dirty="0">
              <a:solidFill>
                <a:prstClr val="black"/>
              </a:solidFill>
              <a:latin typeface="楷体" pitchFamily="49" charset="-122"/>
              <a:ea typeface="楷体" pitchFamily="49" charset="-122"/>
            </a:endParaRPr>
          </a:p>
          <a:p>
            <a:pPr>
              <a:spcBef>
                <a:spcPts val="0"/>
              </a:spcBef>
              <a:buFont typeface="Wingdings" panose="05000000000000000000" pitchFamily="2" charset="2"/>
              <a:buChar char="l"/>
            </a:pPr>
            <a:r>
              <a:rPr lang="zh-CN" altLang="en-US" sz="2400" dirty="0">
                <a:solidFill>
                  <a:prstClr val="black"/>
                </a:solidFill>
                <a:latin typeface="楷体" pitchFamily="49" charset="-122"/>
                <a:ea typeface="楷体" pitchFamily="49" charset="-122"/>
              </a:rPr>
              <a:t>当代专利</a:t>
            </a:r>
            <a:endParaRPr lang="en-US" altLang="zh-CN" sz="24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依据专利法，国家有关机关对申请专利的发明创造，经过审查和批准，授予发明人以专利权（主要体现为排他的商业使用权）</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要求专利权人把申请专利的发明创造的技术内容公诸于世，使发明创造者享有独占实施该发明创造的权利。</a:t>
            </a:r>
            <a:endParaRPr lang="zh-CN" altLang="en-US" sz="20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它是发明人对其智力劳动成果所享有的法定权利</a:t>
            </a:r>
            <a:endParaRPr lang="zh-CN" altLang="en-US" sz="2000" dirty="0">
              <a:solidFill>
                <a:prstClr val="black"/>
              </a:solidFill>
              <a:latin typeface="楷体" pitchFamily="49" charset="-122"/>
              <a:ea typeface="楷体" pitchFamily="49" charset="-122"/>
            </a:endParaRPr>
          </a:p>
          <a:p>
            <a:pPr lvl="1">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其性质是一种无形财产权。</a:t>
            </a:r>
            <a:endParaRPr lang="en-US" altLang="zh-CN"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2.2.4 《</a:t>
            </a:r>
            <a:r>
              <a:rPr lang="zh-CN" altLang="en-US" b="1" dirty="0">
                <a:latin typeface="+mn-ea"/>
                <a:ea typeface="+mn-ea"/>
              </a:rPr>
              <a:t>垄断法</a:t>
            </a:r>
            <a:r>
              <a:rPr lang="en-US" altLang="zh-CN" b="1" dirty="0">
                <a:latin typeface="+mn-ea"/>
                <a:ea typeface="+mn-ea"/>
              </a:rPr>
              <a:t>》</a:t>
            </a:r>
            <a:r>
              <a:rPr lang="zh-CN" altLang="en-US" b="1" dirty="0">
                <a:latin typeface="+mn-ea"/>
                <a:ea typeface="+mn-ea"/>
              </a:rPr>
              <a:t>总结与分析</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原因分析</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上述情况对发明专利制度的发展形成两方面的推动力</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王室垄断授权由于王权的衰落而总体式微，相应地，为</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垄断法</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保障的发明专利的地位日益突出，并逐渐成为国王所授专利的主要形式，专利一词也由含义宽泛的王室公开授权，逐渐成为“授予新发明的专营权”的代名词。</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创新的报偿已不再受王室偏好左右，而是得到了包含在习惯法中的所有权的保障。</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随着科学技术和市场经济的发展，发明创造在经济生活中的作用日益突出，发明专利的市场价值不断增强，客观上要求完善发明的专利制度。近代资本主义法学尤其是权利学说的发展，推动了发明专利权从恩赐特权向法定权利的观念转变。</a:t>
            </a:r>
            <a:endParaRPr lang="zh-CN" altLang="en-US"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a:t>
            </a:r>
            <a:r>
              <a:rPr lang="zh-CN" altLang="en-US" dirty="0"/>
              <a:t>英国垄断法案</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2.2.4 《</a:t>
            </a:r>
            <a:r>
              <a:rPr lang="zh-CN" altLang="en-US" b="1" dirty="0">
                <a:latin typeface="+mn-ea"/>
                <a:ea typeface="+mn-ea"/>
              </a:rPr>
              <a:t>垄断法</a:t>
            </a:r>
            <a:r>
              <a:rPr lang="en-US" altLang="zh-CN" b="1" dirty="0">
                <a:latin typeface="+mn-ea"/>
                <a:ea typeface="+mn-ea"/>
              </a:rPr>
              <a:t>》</a:t>
            </a:r>
            <a:r>
              <a:rPr lang="zh-CN" altLang="en-US" b="1" dirty="0">
                <a:latin typeface="+mn-ea"/>
                <a:ea typeface="+mn-ea"/>
              </a:rPr>
              <a:t>总结与分析</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原因分析</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 近代古典自然法学等资产阶级法学理论对现代专利权利意识的发展也具有不可忽视的作用。其中关于专利的最基本的理论认识涉及两个方面：</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专利权是由国家承认（而非创制）的、人们基于创造而享有的自然权利，还是国家根据一定政策目的创制的法定权利；</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专利权是基于个案审定而授予的特权，还是依一般专利性标准确认的普通权利。到</a:t>
            </a:r>
            <a:r>
              <a:rPr lang="en-US" altLang="zh-CN" sz="2000" dirty="0">
                <a:solidFill>
                  <a:prstClr val="black"/>
                </a:solidFill>
                <a:latin typeface="楷体" pitchFamily="49" charset="-122"/>
                <a:ea typeface="楷体" pitchFamily="49" charset="-122"/>
              </a:rPr>
              <a:t>18</a:t>
            </a:r>
            <a:r>
              <a:rPr lang="zh-CN" altLang="en-US" sz="2000" dirty="0">
                <a:solidFill>
                  <a:prstClr val="black"/>
                </a:solidFill>
                <a:latin typeface="楷体" pitchFamily="49" charset="-122"/>
                <a:ea typeface="楷体" pitchFamily="49" charset="-122"/>
              </a:rPr>
              <a:t>世纪后期，无论是基于自然权利说，还是创制权利说，专利权是发明人的一种法定权利而非王室恩惠特权的观点也已成为人们的共识。</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以上论点对今天的专利政策甚至知识产权政策及其法定性原则起到了奠基性的作用。</a:t>
            </a:r>
            <a:endParaRPr lang="zh-CN" altLang="en-US"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2.3</a:t>
            </a:r>
            <a:r>
              <a:rPr lang="zh-CN" altLang="en-US" dirty="0"/>
              <a:t>对同时代科技发展的影响 </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2.3.1 1474</a:t>
            </a:r>
            <a:r>
              <a:rPr lang="zh-CN" altLang="en-US" b="1" dirty="0">
                <a:latin typeface="+mn-ea"/>
                <a:ea typeface="+mn-ea"/>
              </a:rPr>
              <a:t>与</a:t>
            </a:r>
            <a:r>
              <a:rPr lang="en-US" altLang="zh-CN" b="1" dirty="0">
                <a:latin typeface="+mn-ea"/>
                <a:ea typeface="+mn-ea"/>
              </a:rPr>
              <a:t>1623</a:t>
            </a:r>
            <a:r>
              <a:rPr lang="zh-CN" altLang="en-US" b="1" dirty="0">
                <a:latin typeface="+mn-ea"/>
                <a:ea typeface="+mn-ea"/>
              </a:rPr>
              <a:t>相关规定的总结</a:t>
            </a:r>
            <a:endParaRPr lang="en-US" altLang="zh-CN" b="1" dirty="0">
              <a:latin typeface="+mn-ea"/>
              <a:ea typeface="+mn-ea"/>
            </a:endParaRPr>
          </a:p>
          <a:p>
            <a:pPr>
              <a:buFont typeface="Wingdings" panose="05000000000000000000" pitchFamily="2" charset="2"/>
              <a:buChar char="l"/>
            </a:pPr>
            <a:r>
              <a:rPr lang="zh-CN" altLang="en-US" sz="2400" dirty="0">
                <a:latin typeface="+mn-ea"/>
                <a:ea typeface="+mn-ea"/>
              </a:rPr>
              <a:t>从</a:t>
            </a:r>
            <a:r>
              <a:rPr lang="en-US" altLang="zh-CN" sz="2400" dirty="0">
                <a:latin typeface="+mn-ea"/>
                <a:ea typeface="+mn-ea"/>
              </a:rPr>
              <a:t>1474</a:t>
            </a:r>
            <a:r>
              <a:rPr lang="zh-CN" altLang="en-US" sz="2400" dirty="0">
                <a:latin typeface="+mn-ea"/>
                <a:ea typeface="+mn-ea"/>
              </a:rPr>
              <a:t>年</a:t>
            </a:r>
            <a:r>
              <a:rPr lang="en-US" altLang="zh-CN" sz="2400" dirty="0">
                <a:latin typeface="+mn-ea"/>
                <a:ea typeface="+mn-ea"/>
              </a:rPr>
              <a:t>《</a:t>
            </a:r>
            <a:r>
              <a:rPr lang="zh-CN" altLang="en-US" sz="2400" dirty="0">
                <a:latin typeface="+mn-ea"/>
                <a:ea typeface="+mn-ea"/>
              </a:rPr>
              <a:t>威尼斯专利法</a:t>
            </a:r>
            <a:r>
              <a:rPr lang="en-US" altLang="zh-CN" sz="2400" dirty="0">
                <a:latin typeface="+mn-ea"/>
                <a:ea typeface="+mn-ea"/>
              </a:rPr>
              <a:t>》</a:t>
            </a:r>
            <a:r>
              <a:rPr lang="zh-CN" altLang="en-US" sz="2400" dirty="0">
                <a:latin typeface="+mn-ea"/>
                <a:ea typeface="+mn-ea"/>
              </a:rPr>
              <a:t>到</a:t>
            </a:r>
            <a:r>
              <a:rPr lang="en-US" altLang="zh-CN" sz="2400" dirty="0">
                <a:latin typeface="+mn-ea"/>
                <a:ea typeface="+mn-ea"/>
              </a:rPr>
              <a:t>1623</a:t>
            </a:r>
            <a:r>
              <a:rPr lang="zh-CN" altLang="en-US" sz="2400" dirty="0">
                <a:latin typeface="+mn-ea"/>
                <a:ea typeface="+mn-ea"/>
              </a:rPr>
              <a:t>年英国</a:t>
            </a:r>
            <a:r>
              <a:rPr lang="en-US" altLang="zh-CN" sz="2400" dirty="0">
                <a:latin typeface="+mn-ea"/>
                <a:ea typeface="+mn-ea"/>
              </a:rPr>
              <a:t>《</a:t>
            </a:r>
            <a:r>
              <a:rPr lang="zh-CN" altLang="en-US" sz="2400" dirty="0">
                <a:latin typeface="+mn-ea"/>
                <a:ea typeface="+mn-ea"/>
              </a:rPr>
              <a:t>垄断法</a:t>
            </a:r>
            <a:r>
              <a:rPr lang="en-US" altLang="zh-CN" sz="2400" dirty="0">
                <a:latin typeface="+mn-ea"/>
                <a:ea typeface="+mn-ea"/>
              </a:rPr>
              <a:t>》,</a:t>
            </a:r>
            <a:r>
              <a:rPr lang="zh-CN" altLang="en-US" sz="2400" dirty="0">
                <a:latin typeface="+mn-ea"/>
                <a:ea typeface="+mn-ea"/>
              </a:rPr>
              <a:t>法律制度史上诞生了一个新的篇章。</a:t>
            </a:r>
            <a:endParaRPr lang="en-US" altLang="zh-CN" sz="2400" dirty="0">
              <a:latin typeface="+mn-ea"/>
              <a:ea typeface="+mn-ea"/>
            </a:endParaRPr>
          </a:p>
          <a:p>
            <a:pPr>
              <a:buFont typeface="Wingdings" panose="05000000000000000000" pitchFamily="2" charset="2"/>
              <a:buChar char="l"/>
            </a:pPr>
            <a:r>
              <a:rPr lang="zh-CN" altLang="en-US" sz="2400" dirty="0">
                <a:latin typeface="+mn-ea"/>
                <a:ea typeface="+mn-ea"/>
              </a:rPr>
              <a:t>由于</a:t>
            </a:r>
            <a:r>
              <a:rPr lang="en-US" altLang="zh-CN" sz="2400" dirty="0">
                <a:latin typeface="+mn-ea"/>
                <a:ea typeface="+mn-ea"/>
              </a:rPr>
              <a:t>1623</a:t>
            </a:r>
            <a:r>
              <a:rPr lang="zh-CN" altLang="en-US" sz="2400" dirty="0">
                <a:latin typeface="+mn-ea"/>
                <a:ea typeface="+mn-ea"/>
              </a:rPr>
              <a:t>年英国</a:t>
            </a:r>
            <a:r>
              <a:rPr lang="en-US" altLang="zh-CN" sz="2400" dirty="0">
                <a:latin typeface="+mn-ea"/>
                <a:ea typeface="+mn-ea"/>
              </a:rPr>
              <a:t>《</a:t>
            </a:r>
            <a:r>
              <a:rPr lang="zh-CN" altLang="en-US" sz="2400" dirty="0">
                <a:latin typeface="+mn-ea"/>
                <a:ea typeface="+mn-ea"/>
              </a:rPr>
              <a:t>垄断法</a:t>
            </a:r>
            <a:r>
              <a:rPr lang="en-US" altLang="zh-CN" sz="2400" dirty="0">
                <a:latin typeface="+mn-ea"/>
                <a:ea typeface="+mn-ea"/>
              </a:rPr>
              <a:t>》</a:t>
            </a:r>
            <a:r>
              <a:rPr lang="zh-CN" altLang="en-US" sz="2400" dirty="0">
                <a:latin typeface="+mn-ea"/>
                <a:ea typeface="+mn-ea"/>
              </a:rPr>
              <a:t>生逢其时</a:t>
            </a:r>
            <a:r>
              <a:rPr lang="en-US" altLang="zh-CN" sz="2400" dirty="0">
                <a:latin typeface="+mn-ea"/>
                <a:ea typeface="+mn-ea"/>
              </a:rPr>
              <a:t>,</a:t>
            </a:r>
            <a:r>
              <a:rPr lang="zh-CN" altLang="en-US" sz="2400" dirty="0">
                <a:latin typeface="+mn-ea"/>
                <a:ea typeface="+mn-ea"/>
              </a:rPr>
              <a:t>加之它在很长期间内都是</a:t>
            </a:r>
            <a:r>
              <a:rPr lang="zh-CN" altLang="en-US" sz="2400" dirty="0">
                <a:solidFill>
                  <a:srgbClr val="FF0000"/>
                </a:solidFill>
                <a:latin typeface="+mn-ea"/>
                <a:ea typeface="+mn-ea"/>
              </a:rPr>
              <a:t>英联邦各国专利法的母法</a:t>
            </a:r>
            <a:r>
              <a:rPr lang="en-US" altLang="zh-CN" sz="2400" dirty="0">
                <a:latin typeface="+mn-ea"/>
                <a:ea typeface="+mn-ea"/>
              </a:rPr>
              <a:t>,</a:t>
            </a:r>
            <a:r>
              <a:rPr lang="zh-CN" altLang="en-US" sz="2400" dirty="0">
                <a:latin typeface="+mn-ea"/>
                <a:ea typeface="+mn-ea"/>
              </a:rPr>
              <a:t>也是欧美其他一些国家专利法的蓝本</a:t>
            </a:r>
            <a:r>
              <a:rPr lang="en-US" altLang="zh-CN" sz="2400" dirty="0">
                <a:latin typeface="+mn-ea"/>
                <a:ea typeface="+mn-ea"/>
              </a:rPr>
              <a:t>,</a:t>
            </a:r>
            <a:r>
              <a:rPr lang="zh-CN" altLang="en-US" sz="2400" dirty="0">
                <a:latin typeface="+mn-ea"/>
                <a:ea typeface="+mn-ea"/>
              </a:rPr>
              <a:t>因此</a:t>
            </a:r>
            <a:r>
              <a:rPr lang="en-US" altLang="zh-CN" sz="2400" dirty="0">
                <a:latin typeface="+mn-ea"/>
                <a:ea typeface="+mn-ea"/>
              </a:rPr>
              <a:t>,</a:t>
            </a:r>
            <a:r>
              <a:rPr lang="zh-CN" altLang="en-US" sz="2400" dirty="0">
                <a:latin typeface="+mn-ea"/>
                <a:ea typeface="+mn-ea"/>
              </a:rPr>
              <a:t>其影响远较</a:t>
            </a:r>
            <a:r>
              <a:rPr lang="en-US" altLang="zh-CN" sz="2400" dirty="0">
                <a:latin typeface="+mn-ea"/>
                <a:ea typeface="+mn-ea"/>
              </a:rPr>
              <a:t>1474</a:t>
            </a:r>
            <a:r>
              <a:rPr lang="zh-CN" altLang="en-US" sz="2400" dirty="0">
                <a:latin typeface="+mn-ea"/>
                <a:ea typeface="+mn-ea"/>
              </a:rPr>
              <a:t>年威尼斯专利法规范更为深远。</a:t>
            </a:r>
            <a:endParaRPr lang="en-US" altLang="zh-CN" sz="2400" dirty="0">
              <a:latin typeface="+mn-ea"/>
              <a:ea typeface="+mn-ea"/>
            </a:endParaRPr>
          </a:p>
          <a:p>
            <a:pPr>
              <a:buFont typeface="Wingdings" panose="05000000000000000000" pitchFamily="2" charset="2"/>
              <a:buChar char="l"/>
            </a:pPr>
            <a:r>
              <a:rPr lang="zh-CN" altLang="en-US" sz="2400" dirty="0">
                <a:latin typeface="+mn-ea"/>
                <a:ea typeface="+mn-ea"/>
              </a:rPr>
              <a:t>这两部专利法都充斥了封建的恩惠主义</a:t>
            </a:r>
            <a:r>
              <a:rPr lang="en-US" altLang="zh-CN" sz="2400" dirty="0">
                <a:latin typeface="+mn-ea"/>
                <a:ea typeface="+mn-ea"/>
              </a:rPr>
              <a:t>,</a:t>
            </a:r>
            <a:r>
              <a:rPr lang="zh-CN" altLang="en-US" sz="2400" dirty="0">
                <a:latin typeface="+mn-ea"/>
                <a:ea typeface="+mn-ea"/>
              </a:rPr>
              <a:t>不是现代意义上的法权制度</a:t>
            </a:r>
            <a:r>
              <a:rPr lang="en-US" altLang="zh-CN" sz="2400" dirty="0">
                <a:latin typeface="+mn-ea"/>
                <a:ea typeface="+mn-ea"/>
              </a:rPr>
              <a:t>,</a:t>
            </a:r>
            <a:r>
              <a:rPr lang="zh-CN" altLang="en-US" sz="2400" dirty="0">
                <a:latin typeface="+mn-ea"/>
                <a:ea typeface="+mn-ea"/>
              </a:rPr>
              <a:t>它们因而只能拥有</a:t>
            </a:r>
            <a:r>
              <a:rPr lang="zh-CN" altLang="en-US" sz="2400" dirty="0">
                <a:solidFill>
                  <a:srgbClr val="FF0000"/>
                </a:solidFill>
                <a:latin typeface="+mn-ea"/>
                <a:ea typeface="+mn-ea"/>
              </a:rPr>
              <a:t>制度创制阶段</a:t>
            </a:r>
            <a:r>
              <a:rPr lang="zh-CN" altLang="en-US" sz="2400" dirty="0">
                <a:latin typeface="+mn-ea"/>
                <a:ea typeface="+mn-ea"/>
              </a:rPr>
              <a:t>的意义。</a:t>
            </a:r>
            <a:endParaRPr lang="en-US" altLang="zh-CN" sz="2400" dirty="0">
              <a:latin typeface="+mn-ea"/>
              <a:ea typeface="+mn-ea"/>
            </a:endParaRPr>
          </a:p>
          <a:p>
            <a:pPr>
              <a:buFont typeface="Wingdings" panose="05000000000000000000" pitchFamily="2" charset="2"/>
              <a:buChar char="l"/>
            </a:pPr>
            <a:r>
              <a:rPr lang="en-US" altLang="zh-CN" sz="2400" dirty="0">
                <a:latin typeface="+mn-ea"/>
                <a:ea typeface="+mn-ea"/>
              </a:rPr>
              <a:t>1474</a:t>
            </a:r>
            <a:r>
              <a:rPr lang="zh-CN" altLang="en-US" sz="2400" dirty="0">
                <a:latin typeface="+mn-ea"/>
                <a:ea typeface="+mn-ea"/>
              </a:rPr>
              <a:t>年威尼斯专利法规范及</a:t>
            </a:r>
            <a:r>
              <a:rPr lang="en-US" altLang="zh-CN" sz="2400" dirty="0">
                <a:latin typeface="+mn-ea"/>
                <a:ea typeface="+mn-ea"/>
              </a:rPr>
              <a:t>1623</a:t>
            </a:r>
            <a:r>
              <a:rPr lang="zh-CN" altLang="en-US" sz="2400" dirty="0">
                <a:latin typeface="+mn-ea"/>
                <a:ea typeface="+mn-ea"/>
              </a:rPr>
              <a:t>年英国</a:t>
            </a:r>
            <a:r>
              <a:rPr lang="en-US" altLang="zh-CN" sz="2400" dirty="0">
                <a:latin typeface="+mn-ea"/>
                <a:ea typeface="+mn-ea"/>
              </a:rPr>
              <a:t>《</a:t>
            </a:r>
            <a:r>
              <a:rPr lang="zh-CN" altLang="en-US" sz="2400" dirty="0">
                <a:latin typeface="+mn-ea"/>
                <a:ea typeface="+mn-ea"/>
              </a:rPr>
              <a:t>垄断法</a:t>
            </a:r>
            <a:r>
              <a:rPr lang="en-US" altLang="zh-CN" sz="2400" dirty="0">
                <a:latin typeface="+mn-ea"/>
                <a:ea typeface="+mn-ea"/>
              </a:rPr>
              <a:t>》</a:t>
            </a:r>
            <a:r>
              <a:rPr lang="zh-CN" altLang="en-US" sz="2400" dirty="0">
                <a:latin typeface="+mn-ea"/>
                <a:ea typeface="+mn-ea"/>
              </a:rPr>
              <a:t>的里程碑意义在于</a:t>
            </a:r>
            <a:r>
              <a:rPr lang="zh-CN" altLang="en-US" sz="2400" dirty="0">
                <a:solidFill>
                  <a:srgbClr val="FF0000"/>
                </a:solidFill>
                <a:latin typeface="+mn-ea"/>
                <a:ea typeface="+mn-ea"/>
              </a:rPr>
              <a:t>知识产权的理念、界定及和谐的知识产权制度的形成由此发轫</a:t>
            </a:r>
            <a:r>
              <a:rPr lang="en-US" altLang="zh-CN" sz="2400" dirty="0">
                <a:latin typeface="+mn-ea"/>
                <a:ea typeface="+mn-ea"/>
              </a:rPr>
              <a:t>,</a:t>
            </a:r>
            <a:r>
              <a:rPr lang="zh-CN" altLang="en-US" sz="2400" dirty="0">
                <a:latin typeface="+mn-ea"/>
                <a:ea typeface="+mn-ea"/>
              </a:rPr>
              <a:t>而由这两部法律生发的经由</a:t>
            </a:r>
            <a:r>
              <a:rPr lang="zh-CN" altLang="en-US" sz="2400" dirty="0">
                <a:solidFill>
                  <a:srgbClr val="FF0000"/>
                </a:solidFill>
                <a:latin typeface="+mn-ea"/>
                <a:ea typeface="+mn-ea"/>
              </a:rPr>
              <a:t>对价</a:t>
            </a:r>
            <a:r>
              <a:rPr lang="zh-CN" altLang="en-US" sz="2400" dirty="0">
                <a:latin typeface="+mn-ea"/>
                <a:ea typeface="+mn-ea"/>
              </a:rPr>
              <a:t>获致的衡平的法律架构也从此成为知识产权制度以后构筑的纲领和传统。</a:t>
            </a:r>
            <a:endParaRPr lang="zh-CN" altLang="en-US" sz="2400" dirty="0">
              <a:latin typeface="+mn-ea"/>
              <a:ea typeface="+mn-ea"/>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2.3</a:t>
            </a:r>
            <a:r>
              <a:rPr lang="zh-CN" altLang="en-US" dirty="0"/>
              <a:t>对同时代科技发展的影响 </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2.3.2 1623</a:t>
            </a:r>
            <a:r>
              <a:rPr lang="zh-CN" altLang="en-US" b="1" dirty="0">
                <a:latin typeface="+mn-ea"/>
                <a:ea typeface="+mn-ea"/>
              </a:rPr>
              <a:t>年专利法以后的主要发明</a:t>
            </a:r>
            <a:endParaRPr lang="en-US" altLang="zh-CN" b="1" dirty="0">
              <a:latin typeface="+mn-ea"/>
              <a:ea typeface="+mn-ea"/>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
        <p:nvSpPr>
          <p:cNvPr id="3" name="矩形 2"/>
          <p:cNvSpPr/>
          <p:nvPr/>
        </p:nvSpPr>
        <p:spPr>
          <a:xfrm>
            <a:off x="278686" y="1704513"/>
            <a:ext cx="4243526" cy="471404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704020202020204" pitchFamily="34" charset="0"/>
              <a:buChar char="•"/>
            </a:pPr>
            <a:r>
              <a:rPr lang="en-US" altLang="zh-CN" dirty="0">
                <a:solidFill>
                  <a:schemeClr val="tx1"/>
                </a:solidFill>
              </a:rPr>
              <a:t>1733</a:t>
            </a:r>
            <a:r>
              <a:rPr lang="zh-CN" altLang="en-US" dirty="0">
                <a:solidFill>
                  <a:schemeClr val="tx1"/>
                </a:solidFill>
              </a:rPr>
              <a:t>年，钟表匠凯伊发明飞梭，大大提高了织布效率。 </a:t>
            </a:r>
            <a:endParaRPr lang="zh-CN" altLang="en-US" dirty="0">
              <a:solidFill>
                <a:schemeClr val="tx1"/>
              </a:solidFill>
            </a:endParaRPr>
          </a:p>
          <a:p>
            <a:pPr marL="285750" indent="-285750">
              <a:buFont typeface="Arial" panose="020B0704020202020204" pitchFamily="34" charset="0"/>
              <a:buChar char="•"/>
            </a:pPr>
            <a:r>
              <a:rPr lang="en-US" altLang="zh-CN" dirty="0">
                <a:solidFill>
                  <a:schemeClr val="tx1"/>
                </a:solidFill>
              </a:rPr>
              <a:t>1764</a:t>
            </a:r>
            <a:r>
              <a:rPr lang="zh-CN" altLang="en-US" dirty="0">
                <a:solidFill>
                  <a:schemeClr val="tx1"/>
                </a:solidFill>
              </a:rPr>
              <a:t>年</a:t>
            </a:r>
            <a:r>
              <a:rPr lang="en-US" altLang="zh-CN" dirty="0">
                <a:solidFill>
                  <a:schemeClr val="tx1"/>
                </a:solidFill>
              </a:rPr>
              <a:t>-1767</a:t>
            </a:r>
            <a:r>
              <a:rPr lang="zh-CN" altLang="en-US" dirty="0">
                <a:solidFill>
                  <a:schemeClr val="tx1"/>
                </a:solidFill>
              </a:rPr>
              <a:t>年，纺织工人詹姆斯</a:t>
            </a:r>
            <a:r>
              <a:rPr lang="en-US" altLang="zh-CN" dirty="0">
                <a:solidFill>
                  <a:schemeClr val="tx1"/>
                </a:solidFill>
              </a:rPr>
              <a:t>•</a:t>
            </a:r>
            <a:r>
              <a:rPr lang="zh-CN" altLang="en-US" dirty="0">
                <a:solidFill>
                  <a:schemeClr val="tx1"/>
                </a:solidFill>
              </a:rPr>
              <a:t>哈格里夫斯发明珍妮纺纱机，提高了纺纱效率。 </a:t>
            </a:r>
            <a:endParaRPr lang="zh-CN" altLang="en-US" dirty="0">
              <a:solidFill>
                <a:schemeClr val="tx1"/>
              </a:solidFill>
            </a:endParaRPr>
          </a:p>
          <a:p>
            <a:pPr marL="285750" indent="-285750">
              <a:buFont typeface="Arial" panose="020B0704020202020204" pitchFamily="34" charset="0"/>
              <a:buChar char="•"/>
            </a:pPr>
            <a:r>
              <a:rPr lang="en-US" altLang="zh-CN" dirty="0">
                <a:solidFill>
                  <a:schemeClr val="tx1"/>
                </a:solidFill>
              </a:rPr>
              <a:t>1769</a:t>
            </a:r>
            <a:r>
              <a:rPr lang="zh-CN" altLang="en-US" dirty="0">
                <a:solidFill>
                  <a:schemeClr val="tx1"/>
                </a:solidFill>
              </a:rPr>
              <a:t>年，理发师阿克莱发明了水力纺纱机。</a:t>
            </a:r>
            <a:endParaRPr lang="zh-CN" altLang="en-US" dirty="0">
              <a:solidFill>
                <a:schemeClr val="tx1"/>
              </a:solidFill>
            </a:endParaRPr>
          </a:p>
          <a:p>
            <a:pPr marL="285750" indent="-285750">
              <a:buFont typeface="Arial" panose="020B0704020202020204" pitchFamily="34" charset="0"/>
              <a:buChar char="•"/>
            </a:pPr>
            <a:r>
              <a:rPr lang="en-US" altLang="zh-CN" dirty="0">
                <a:solidFill>
                  <a:schemeClr val="tx1"/>
                </a:solidFill>
              </a:rPr>
              <a:t>1779</a:t>
            </a:r>
            <a:r>
              <a:rPr lang="zh-CN" altLang="en-US" dirty="0">
                <a:solidFill>
                  <a:schemeClr val="tx1"/>
                </a:solidFill>
              </a:rPr>
              <a:t>年，克隆普敦又结合两种纺纱机的优点发明了骡机，后改良成自动棉纺纱机。 </a:t>
            </a:r>
            <a:endParaRPr lang="zh-CN" altLang="en-US" dirty="0">
              <a:solidFill>
                <a:schemeClr val="tx1"/>
              </a:solidFill>
            </a:endParaRPr>
          </a:p>
          <a:p>
            <a:pPr marL="285750" indent="-285750">
              <a:buFont typeface="Arial" panose="020B0704020202020204" pitchFamily="34" charset="0"/>
              <a:buChar char="•"/>
            </a:pPr>
            <a:r>
              <a:rPr lang="en-US" altLang="zh-CN" dirty="0">
                <a:solidFill>
                  <a:schemeClr val="tx1"/>
                </a:solidFill>
              </a:rPr>
              <a:t>1785</a:t>
            </a:r>
            <a:r>
              <a:rPr lang="zh-CN" altLang="en-US" dirty="0">
                <a:solidFill>
                  <a:schemeClr val="tx1"/>
                </a:solidFill>
              </a:rPr>
              <a:t>年，艾德蒙特</a:t>
            </a:r>
            <a:r>
              <a:rPr lang="en-US" altLang="zh-CN" dirty="0">
                <a:solidFill>
                  <a:schemeClr val="tx1"/>
                </a:solidFill>
              </a:rPr>
              <a:t>•</a:t>
            </a:r>
            <a:r>
              <a:rPr lang="zh-CN" altLang="en-US" dirty="0">
                <a:solidFill>
                  <a:schemeClr val="tx1"/>
                </a:solidFill>
              </a:rPr>
              <a:t>卡特莱特发明动力织布机</a:t>
            </a:r>
            <a:r>
              <a:rPr lang="en-US" altLang="zh-CN" dirty="0">
                <a:solidFill>
                  <a:schemeClr val="tx1"/>
                </a:solidFill>
              </a:rPr>
              <a:t>,1791</a:t>
            </a:r>
            <a:r>
              <a:rPr lang="zh-CN" altLang="en-US" dirty="0">
                <a:solidFill>
                  <a:schemeClr val="tx1"/>
                </a:solidFill>
              </a:rPr>
              <a:t>年建造了第一座动力织布机工厂。</a:t>
            </a:r>
            <a:endParaRPr lang="zh-CN" altLang="en-US" dirty="0">
              <a:solidFill>
                <a:schemeClr val="tx1"/>
              </a:solidFill>
            </a:endParaRPr>
          </a:p>
          <a:p>
            <a:pPr marL="285750" indent="-285750">
              <a:buFont typeface="Arial" panose="020B0704020202020204" pitchFamily="34" charset="0"/>
              <a:buChar char="•"/>
            </a:pPr>
            <a:r>
              <a:rPr lang="en-US" altLang="zh-CN" dirty="0">
                <a:solidFill>
                  <a:schemeClr val="tx1"/>
                </a:solidFill>
              </a:rPr>
              <a:t>1769</a:t>
            </a:r>
            <a:r>
              <a:rPr lang="zh-CN" altLang="en-US" dirty="0">
                <a:solidFill>
                  <a:schemeClr val="tx1"/>
                </a:solidFill>
              </a:rPr>
              <a:t>年，仪表修理工詹姆斯</a:t>
            </a:r>
            <a:r>
              <a:rPr lang="en-US" altLang="zh-CN" dirty="0">
                <a:solidFill>
                  <a:schemeClr val="tx1"/>
                </a:solidFill>
              </a:rPr>
              <a:t>•</a:t>
            </a:r>
            <a:r>
              <a:rPr lang="zh-CN" altLang="en-US" dirty="0">
                <a:solidFill>
                  <a:schemeClr val="tx1"/>
                </a:solidFill>
              </a:rPr>
              <a:t>瓦特发明单向蒸汽机，</a:t>
            </a:r>
            <a:r>
              <a:rPr lang="en-US" altLang="zh-CN" dirty="0">
                <a:solidFill>
                  <a:schemeClr val="tx1"/>
                </a:solidFill>
              </a:rPr>
              <a:t>1782</a:t>
            </a:r>
            <a:r>
              <a:rPr lang="zh-CN" altLang="en-US" dirty="0">
                <a:solidFill>
                  <a:schemeClr val="tx1"/>
                </a:solidFill>
              </a:rPr>
              <a:t>年，制造出双向蒸汽机。</a:t>
            </a:r>
            <a:endParaRPr lang="zh-CN" altLang="en-US" dirty="0">
              <a:solidFill>
                <a:schemeClr val="tx1"/>
              </a:solidFill>
            </a:endParaRPr>
          </a:p>
        </p:txBody>
      </p:sp>
      <p:sp>
        <p:nvSpPr>
          <p:cNvPr id="5" name="矩形 4"/>
          <p:cNvSpPr/>
          <p:nvPr/>
        </p:nvSpPr>
        <p:spPr>
          <a:xfrm>
            <a:off x="4621790" y="1704513"/>
            <a:ext cx="4243526" cy="471404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704020202020204" pitchFamily="34" charset="0"/>
              <a:buChar char="•"/>
            </a:pPr>
            <a:r>
              <a:rPr lang="en-US" altLang="zh-CN" dirty="0">
                <a:solidFill>
                  <a:schemeClr val="tx1"/>
                </a:solidFill>
              </a:rPr>
              <a:t>1800</a:t>
            </a:r>
            <a:r>
              <a:rPr lang="zh-CN" altLang="en-US" dirty="0">
                <a:solidFill>
                  <a:schemeClr val="tx1"/>
                </a:solidFill>
              </a:rPr>
              <a:t>年，英国拥有蒸汽机</a:t>
            </a:r>
            <a:r>
              <a:rPr lang="en-US" altLang="zh-CN" dirty="0">
                <a:solidFill>
                  <a:schemeClr val="tx1"/>
                </a:solidFill>
              </a:rPr>
              <a:t>321</a:t>
            </a:r>
            <a:r>
              <a:rPr lang="zh-CN" altLang="en-US" dirty="0">
                <a:solidFill>
                  <a:schemeClr val="tx1"/>
                </a:solidFill>
              </a:rPr>
              <a:t>台、</a:t>
            </a:r>
            <a:r>
              <a:rPr lang="en-US" altLang="zh-CN" dirty="0">
                <a:solidFill>
                  <a:schemeClr val="tx1"/>
                </a:solidFill>
              </a:rPr>
              <a:t>5210</a:t>
            </a:r>
            <a:r>
              <a:rPr lang="zh-CN" altLang="en-US" dirty="0">
                <a:solidFill>
                  <a:schemeClr val="tx1"/>
                </a:solidFill>
              </a:rPr>
              <a:t>马力，</a:t>
            </a:r>
            <a:r>
              <a:rPr lang="en-US" altLang="zh-CN" dirty="0">
                <a:solidFill>
                  <a:schemeClr val="tx1"/>
                </a:solidFill>
              </a:rPr>
              <a:t>1825</a:t>
            </a:r>
            <a:r>
              <a:rPr lang="zh-CN" altLang="en-US" dirty="0">
                <a:solidFill>
                  <a:schemeClr val="tx1"/>
                </a:solidFill>
              </a:rPr>
              <a:t>年猛增到</a:t>
            </a:r>
            <a:r>
              <a:rPr lang="en-US" altLang="zh-CN" dirty="0">
                <a:solidFill>
                  <a:schemeClr val="tx1"/>
                </a:solidFill>
              </a:rPr>
              <a:t>1.5</a:t>
            </a:r>
            <a:r>
              <a:rPr lang="zh-CN" altLang="en-US" dirty="0">
                <a:solidFill>
                  <a:schemeClr val="tx1"/>
                </a:solidFill>
              </a:rPr>
              <a:t>万台，</a:t>
            </a:r>
            <a:r>
              <a:rPr lang="en-US" altLang="zh-CN" dirty="0">
                <a:solidFill>
                  <a:schemeClr val="tx1"/>
                </a:solidFill>
              </a:rPr>
              <a:t>37.5</a:t>
            </a:r>
            <a:r>
              <a:rPr lang="zh-CN" altLang="en-US" dirty="0">
                <a:solidFill>
                  <a:schemeClr val="tx1"/>
                </a:solidFill>
              </a:rPr>
              <a:t>万马力。</a:t>
            </a:r>
            <a:endParaRPr lang="zh-CN" altLang="en-US" dirty="0">
              <a:solidFill>
                <a:schemeClr val="tx1"/>
              </a:solidFill>
            </a:endParaRPr>
          </a:p>
          <a:p>
            <a:pPr marL="285750" indent="-285750">
              <a:buFont typeface="Arial" panose="020B0704020202020204" pitchFamily="34" charset="0"/>
              <a:buChar char="•"/>
            </a:pPr>
            <a:r>
              <a:rPr lang="zh-CN" altLang="en-US" dirty="0">
                <a:solidFill>
                  <a:schemeClr val="tx1"/>
                </a:solidFill>
              </a:rPr>
              <a:t>蒸汽机的出现推动了工业革命的发展。伴随蒸气机的发明和改进，很多以前依赖人力与手工完成的工作自蒸气机发明后被机械化生产取代，把人类推向了崭新的蒸汽时代</a:t>
            </a:r>
            <a:r>
              <a:rPr lang="en-US" altLang="zh-CN" dirty="0">
                <a:solidFill>
                  <a:schemeClr val="tx1"/>
                </a:solidFill>
              </a:rPr>
              <a:t>——</a:t>
            </a:r>
            <a:r>
              <a:rPr lang="zh-CN" altLang="en-US" dirty="0">
                <a:solidFill>
                  <a:schemeClr val="tx1"/>
                </a:solidFill>
              </a:rPr>
              <a:t>运输革新 </a:t>
            </a:r>
            <a:endParaRPr lang="zh-CN" altLang="en-US" dirty="0">
              <a:solidFill>
                <a:schemeClr val="tx1"/>
              </a:solidFill>
            </a:endParaRPr>
          </a:p>
          <a:p>
            <a:pPr marL="285750" indent="-285750">
              <a:buFont typeface="Arial" panose="020B0704020202020204" pitchFamily="34" charset="0"/>
              <a:buChar char="•"/>
            </a:pPr>
            <a:r>
              <a:rPr lang="en-US" altLang="zh-CN" dirty="0">
                <a:solidFill>
                  <a:schemeClr val="tx1"/>
                </a:solidFill>
              </a:rPr>
              <a:t>1759</a:t>
            </a:r>
            <a:r>
              <a:rPr lang="zh-CN" altLang="en-US" dirty="0">
                <a:solidFill>
                  <a:schemeClr val="tx1"/>
                </a:solidFill>
              </a:rPr>
              <a:t>年</a:t>
            </a:r>
            <a:r>
              <a:rPr lang="en-US" altLang="zh-CN" dirty="0">
                <a:solidFill>
                  <a:schemeClr val="tx1"/>
                </a:solidFill>
              </a:rPr>
              <a:t>-1830</a:t>
            </a:r>
            <a:r>
              <a:rPr lang="zh-CN" altLang="en-US" dirty="0">
                <a:solidFill>
                  <a:schemeClr val="tx1"/>
                </a:solidFill>
              </a:rPr>
              <a:t>年英格兰</a:t>
            </a:r>
            <a:r>
              <a:rPr lang="en-US" altLang="zh-CN" dirty="0">
                <a:solidFill>
                  <a:schemeClr val="tx1"/>
                </a:solidFill>
              </a:rPr>
              <a:t>2200</a:t>
            </a:r>
            <a:r>
              <a:rPr lang="zh-CN" altLang="en-US" dirty="0">
                <a:solidFill>
                  <a:schemeClr val="tx1"/>
                </a:solidFill>
              </a:rPr>
              <a:t>英里的运河。</a:t>
            </a:r>
            <a:endParaRPr lang="zh-CN" altLang="en-US" dirty="0">
              <a:solidFill>
                <a:schemeClr val="tx1"/>
              </a:solidFill>
            </a:endParaRPr>
          </a:p>
          <a:p>
            <a:pPr marL="285750" indent="-285750">
              <a:buFont typeface="Arial" panose="020B0704020202020204" pitchFamily="34" charset="0"/>
              <a:buChar char="•"/>
            </a:pPr>
            <a:r>
              <a:rPr lang="en-US" altLang="zh-CN" dirty="0">
                <a:solidFill>
                  <a:schemeClr val="tx1"/>
                </a:solidFill>
              </a:rPr>
              <a:t>1807</a:t>
            </a:r>
            <a:r>
              <a:rPr lang="zh-CN" altLang="en-US" dirty="0">
                <a:solidFill>
                  <a:schemeClr val="tx1"/>
                </a:solidFill>
              </a:rPr>
              <a:t>年，英裔美国人富尔敦发明了汽船，</a:t>
            </a:r>
            <a:r>
              <a:rPr lang="en-US" altLang="zh-CN" dirty="0">
                <a:solidFill>
                  <a:schemeClr val="tx1"/>
                </a:solidFill>
              </a:rPr>
              <a:t>1811</a:t>
            </a:r>
            <a:r>
              <a:rPr lang="zh-CN" altLang="en-US" dirty="0">
                <a:solidFill>
                  <a:schemeClr val="tx1"/>
                </a:solidFill>
              </a:rPr>
              <a:t>年英国也开始仿制。 </a:t>
            </a:r>
            <a:endParaRPr lang="zh-CN" altLang="en-US" dirty="0">
              <a:solidFill>
                <a:schemeClr val="tx1"/>
              </a:solidFill>
            </a:endParaRPr>
          </a:p>
          <a:p>
            <a:pPr marL="285750" indent="-285750">
              <a:buFont typeface="Arial" panose="020B0704020202020204" pitchFamily="34" charset="0"/>
              <a:buChar char="•"/>
            </a:pPr>
            <a:r>
              <a:rPr lang="en-US" altLang="zh-CN" dirty="0">
                <a:solidFill>
                  <a:schemeClr val="tx1"/>
                </a:solidFill>
              </a:rPr>
              <a:t>1765</a:t>
            </a:r>
            <a:r>
              <a:rPr lang="zh-CN" altLang="en-US" dirty="0">
                <a:solidFill>
                  <a:schemeClr val="tx1"/>
                </a:solidFill>
              </a:rPr>
              <a:t>年英国开始使用铁轨 </a:t>
            </a:r>
            <a:endParaRPr lang="zh-CN" altLang="en-US" dirty="0">
              <a:solidFill>
                <a:schemeClr val="tx1"/>
              </a:solidFill>
            </a:endParaRPr>
          </a:p>
          <a:p>
            <a:pPr marL="285750" indent="-285750">
              <a:buFont typeface="Arial" panose="020B0704020202020204" pitchFamily="34" charset="0"/>
              <a:buChar char="•"/>
            </a:pPr>
            <a:r>
              <a:rPr lang="en-US" altLang="zh-CN" dirty="0">
                <a:solidFill>
                  <a:schemeClr val="tx1"/>
                </a:solidFill>
              </a:rPr>
              <a:t>1788</a:t>
            </a:r>
            <a:r>
              <a:rPr lang="zh-CN" altLang="en-US" dirty="0">
                <a:solidFill>
                  <a:schemeClr val="tx1"/>
                </a:solidFill>
              </a:rPr>
              <a:t>年开始架设铁桥。</a:t>
            </a:r>
            <a:endParaRPr lang="zh-CN" altLang="en-US" dirty="0">
              <a:solidFill>
                <a:schemeClr val="tx1"/>
              </a:solidFill>
            </a:endParaRPr>
          </a:p>
          <a:p>
            <a:pPr marL="285750" indent="-285750">
              <a:buFont typeface="Arial" panose="020B0704020202020204" pitchFamily="34" charset="0"/>
              <a:buChar char="•"/>
            </a:pPr>
            <a:r>
              <a:rPr lang="en-US" altLang="zh-CN" dirty="0">
                <a:solidFill>
                  <a:schemeClr val="tx1"/>
                </a:solidFill>
              </a:rPr>
              <a:t>1814</a:t>
            </a:r>
            <a:r>
              <a:rPr lang="zh-CN" altLang="en-US" dirty="0">
                <a:solidFill>
                  <a:schemeClr val="tx1"/>
                </a:solidFill>
              </a:rPr>
              <a:t>年史蒂芬逊发明蒸汽机车 </a:t>
            </a:r>
            <a:endParaRPr lang="zh-CN" altLang="en-US" dirty="0">
              <a:solidFill>
                <a:schemeClr val="tx1"/>
              </a:solidFill>
            </a:endParaRPr>
          </a:p>
          <a:p>
            <a:pPr marL="285750" indent="-285750">
              <a:buFont typeface="Arial" panose="020B0704020202020204" pitchFamily="34" charset="0"/>
              <a:buChar char="•"/>
            </a:pPr>
            <a:r>
              <a:rPr lang="en-US" altLang="zh-CN" dirty="0">
                <a:solidFill>
                  <a:schemeClr val="tx1"/>
                </a:solidFill>
              </a:rPr>
              <a:t>1825</a:t>
            </a:r>
            <a:r>
              <a:rPr lang="zh-CN" altLang="en-US" dirty="0">
                <a:solidFill>
                  <a:schemeClr val="tx1"/>
                </a:solidFill>
              </a:rPr>
              <a:t>年于英国的第一条铁路上试车成功，</a:t>
            </a:r>
            <a:r>
              <a:rPr lang="en-US" altLang="zh-CN" dirty="0">
                <a:solidFill>
                  <a:schemeClr val="tx1"/>
                </a:solidFill>
              </a:rPr>
              <a:t>1844</a:t>
            </a:r>
            <a:r>
              <a:rPr lang="zh-CN" altLang="en-US" dirty="0">
                <a:solidFill>
                  <a:schemeClr val="tx1"/>
                </a:solidFill>
              </a:rPr>
              <a:t>年，英国铁路已经长达</a:t>
            </a:r>
            <a:r>
              <a:rPr lang="en-US" altLang="zh-CN" dirty="0">
                <a:solidFill>
                  <a:schemeClr val="tx1"/>
                </a:solidFill>
              </a:rPr>
              <a:t>2235</a:t>
            </a:r>
            <a:r>
              <a:rPr lang="zh-CN" altLang="en-US" dirty="0">
                <a:solidFill>
                  <a:schemeClr val="tx1"/>
                </a:solidFill>
              </a:rPr>
              <a:t>英里。</a:t>
            </a:r>
            <a:endParaRPr lang="zh-CN" altLang="en-US" dirty="0">
              <a:solidFill>
                <a:schemeClr val="tx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2.4</a:t>
            </a:r>
            <a:r>
              <a:rPr lang="zh-CN" altLang="en-US" dirty="0"/>
              <a:t>专利法案的发展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2.4.1 </a:t>
            </a:r>
            <a:r>
              <a:rPr lang="zh-CN" altLang="en-US" b="1" dirty="0">
                <a:latin typeface="+mn-ea"/>
                <a:ea typeface="+mn-ea"/>
              </a:rPr>
              <a:t>相关学说</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rPr>
              <a:t>洛克的“财产权劳动学说”</a:t>
            </a:r>
            <a:r>
              <a:rPr lang="zh-CN" altLang="en-US"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洛克提出的“财产权劳动学说”验证或肯定了</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垄断法</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的第</a:t>
            </a:r>
            <a:r>
              <a:rPr lang="en-US" altLang="zh-CN" sz="2400" dirty="0">
                <a:solidFill>
                  <a:prstClr val="black"/>
                </a:solidFill>
                <a:latin typeface="楷体" pitchFamily="49" charset="-122"/>
                <a:ea typeface="楷体" pitchFamily="49" charset="-122"/>
              </a:rPr>
              <a:t>6</a:t>
            </a:r>
            <a:r>
              <a:rPr lang="zh-CN" altLang="en-US" sz="2400" dirty="0">
                <a:solidFill>
                  <a:prstClr val="black"/>
                </a:solidFill>
                <a:latin typeface="楷体" pitchFamily="49" charset="-122"/>
                <a:ea typeface="楷体" pitchFamily="49" charset="-122"/>
              </a:rPr>
              <a:t>条。</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洛克认为，在和平、自由、平等的自然状态下， “有一种为人人所应遵守的自然法对其起着支配作用；而理性，也就是自然法，教导着有意遵从理性的全人类：人们既然都是平等和独立的，任何人都不得侵犯他人的生命、健康、自由或财产”。</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地上的一切既是上帝给人类使用的，就必须拨归私用，才能对个人有所用处或好处。如何拨归私用？洛克认为，不是其他任何方式，而是劳动使人们对原来处于共有状态的一切拨归了私用，从而产生了私人所有权。因为“劳动使它们同公共的东西有所区别，劳动在万物之母的自然所已完成的作业上面加上一些东西，这样，它们就成为他的私有的权利了。</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我的劳动使它们脱离原来所处的共同状态，确定了我对于它们的财产权。”</a:t>
            </a:r>
            <a:endParaRPr lang="zh-CN" altLang="en-US"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2.4</a:t>
            </a:r>
            <a:r>
              <a:rPr lang="zh-CN" altLang="en-US" dirty="0"/>
              <a:t>专利法案的发展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2.4.1 </a:t>
            </a:r>
            <a:r>
              <a:rPr lang="zh-CN" altLang="en-US" b="1" dirty="0">
                <a:latin typeface="+mn-ea"/>
                <a:ea typeface="+mn-ea"/>
              </a:rPr>
              <a:t>相关学说</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rPr>
              <a:t>洛克的“财产权劳动学说”</a:t>
            </a:r>
            <a:r>
              <a:rPr lang="zh-CN" altLang="en-US"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洛克也清楚地向我们展示了他的</a:t>
            </a:r>
            <a:r>
              <a:rPr lang="zh-CN" altLang="en-US" sz="2400" dirty="0">
                <a:solidFill>
                  <a:srgbClr val="FF0000"/>
                </a:solidFill>
                <a:latin typeface="楷体" pitchFamily="49" charset="-122"/>
                <a:ea typeface="楷体" pitchFamily="49" charset="-122"/>
              </a:rPr>
              <a:t>财产权劳动理论的全部内涵</a:t>
            </a:r>
            <a:r>
              <a:rPr lang="zh-CN" altLang="en-US" sz="2400" dirty="0">
                <a:solidFill>
                  <a:prstClr val="black"/>
                </a:solidFill>
                <a:latin typeface="楷体" pitchFamily="49" charset="-122"/>
                <a:ea typeface="楷体" pitchFamily="49" charset="-122"/>
              </a:rPr>
              <a:t>：</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1. </a:t>
            </a:r>
            <a:r>
              <a:rPr lang="zh-CN" altLang="en-US" sz="2000" dirty="0">
                <a:solidFill>
                  <a:prstClr val="black"/>
                </a:solidFill>
                <a:latin typeface="楷体" pitchFamily="49" charset="-122"/>
                <a:ea typeface="楷体" pitchFamily="49" charset="-122"/>
              </a:rPr>
              <a:t>上帝将天堂留给了自己，而将地上的一切赐给了全人类所共有；</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2. </a:t>
            </a:r>
            <a:r>
              <a:rPr lang="zh-CN" altLang="en-US" sz="2000" dirty="0">
                <a:solidFill>
                  <a:prstClr val="black"/>
                </a:solidFill>
                <a:latin typeface="楷体" pitchFamily="49" charset="-122"/>
                <a:ea typeface="楷体" pitchFamily="49" charset="-122"/>
              </a:rPr>
              <a:t>每一个人对他自己的人身拥有所有权；</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3. </a:t>
            </a:r>
            <a:r>
              <a:rPr lang="zh-CN" altLang="en-US" sz="2000" dirty="0">
                <a:solidFill>
                  <a:prstClr val="black"/>
                </a:solidFill>
                <a:latin typeface="楷体" pitchFamily="49" charset="-122"/>
                <a:ea typeface="楷体" pitchFamily="49" charset="-122"/>
              </a:rPr>
              <a:t>每一个人的劳动只属于他自己；</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4. </a:t>
            </a:r>
            <a:r>
              <a:rPr lang="zh-CN" altLang="en-US" sz="2000" dirty="0">
                <a:solidFill>
                  <a:prstClr val="black"/>
                </a:solidFill>
                <a:latin typeface="楷体" pitchFamily="49" charset="-122"/>
                <a:ea typeface="楷体" pitchFamily="49" charset="-122"/>
              </a:rPr>
              <a:t>当人们将他的劳动与处于共有状态的某个东西混合在一起的时候，他就取得了该东西的所有权。</a:t>
            </a:r>
            <a:endParaRPr lang="zh-CN" altLang="en-US"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2.4</a:t>
            </a:r>
            <a:r>
              <a:rPr lang="zh-CN" altLang="en-US" dirty="0"/>
              <a:t>专利法案的发展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2.4.1 </a:t>
            </a:r>
            <a:r>
              <a:rPr lang="zh-CN" altLang="en-US" b="1" dirty="0">
                <a:latin typeface="+mn-ea"/>
                <a:ea typeface="+mn-ea"/>
              </a:rPr>
              <a:t>相关学说</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rPr>
              <a:t>格劳秀斯观点的理论化</a:t>
            </a:r>
            <a:r>
              <a:rPr lang="zh-CN" altLang="en-US" sz="2400" dirty="0">
                <a:solidFill>
                  <a:prstClr val="black"/>
                </a:solidFill>
                <a:latin typeface="楷体" pitchFamily="49" charset="-122"/>
                <a:ea typeface="楷体" pitchFamily="49" charset="-122"/>
              </a:rPr>
              <a:t> </a:t>
            </a:r>
            <a:endParaRPr lang="zh-CN" altLang="en-US" sz="24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格劳秀斯在讨论财产权起源时就认为，财产权形成的一个重要条件就是要能够被区别开来，能够被识别。他举了的一个例子：</a:t>
            </a:r>
            <a:endParaRPr lang="zh-CN" altLang="en-US" sz="24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
        <p:nvSpPr>
          <p:cNvPr id="3" name="矩形 2"/>
          <p:cNvSpPr/>
          <p:nvPr/>
        </p:nvSpPr>
        <p:spPr>
          <a:xfrm>
            <a:off x="1039070" y="3236495"/>
            <a:ext cx="6966284" cy="172118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zh-CN" altLang="zh-CN" sz="2000" dirty="0"/>
              <a:t>一位奴隶对一位渔夫说：“大海是属于我们每个人的。”</a:t>
            </a:r>
            <a:endParaRPr lang="zh-CN" altLang="zh-CN" sz="2000" dirty="0"/>
          </a:p>
          <a:p>
            <a:r>
              <a:rPr lang="zh-CN" altLang="zh-CN" sz="2000" dirty="0"/>
              <a:t>渔夫回答：“我同意。”</a:t>
            </a:r>
            <a:endParaRPr lang="en-US" altLang="zh-CN" sz="2000" dirty="0"/>
          </a:p>
          <a:p>
            <a:r>
              <a:rPr lang="zh-CN" altLang="zh-CN" sz="2000" dirty="0"/>
              <a:t>奴隶又说：“那么在大海里发现的任何东西都是公共财产。”</a:t>
            </a:r>
            <a:endParaRPr lang="en-US" altLang="zh-CN" sz="2000" dirty="0"/>
          </a:p>
          <a:p>
            <a:r>
              <a:rPr lang="zh-CN" altLang="zh-CN" sz="2000" dirty="0"/>
              <a:t>渔夫说：“我不同意，被我渔网网住的和被我鱼钩所钩住的东西是属于我的。</a:t>
            </a:r>
            <a:endParaRPr lang="zh-CN" altLang="en-US" sz="20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2.4</a:t>
            </a:r>
            <a:r>
              <a:rPr lang="zh-CN" altLang="en-US" dirty="0"/>
              <a:t>专利法案的发展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2.4.2 </a:t>
            </a:r>
            <a:r>
              <a:rPr lang="zh-CN" altLang="en-US" b="1" dirty="0">
                <a:latin typeface="+mn-ea"/>
                <a:ea typeface="+mn-ea"/>
              </a:rPr>
              <a:t>公开授权制度</a:t>
            </a:r>
            <a:endParaRPr lang="en-US" altLang="zh-CN" b="1" dirty="0">
              <a:latin typeface="+mn-ea"/>
              <a:ea typeface="+mn-ea"/>
            </a:endParaRPr>
          </a:p>
          <a:p>
            <a:pPr>
              <a:buFont typeface="Wingdings" panose="05000000000000000000" pitchFamily="2" charset="2"/>
              <a:buChar char="p"/>
            </a:pPr>
            <a:r>
              <a:rPr lang="en-US" altLang="zh-CN" sz="2400" dirty="0">
                <a:solidFill>
                  <a:prstClr val="black"/>
                </a:solidFill>
                <a:latin typeface="+mj-ea"/>
              </a:rPr>
              <a:t>Letters patent</a:t>
            </a:r>
            <a:endParaRPr lang="en-US" altLang="zh-CN" sz="2400" dirty="0">
              <a:solidFill>
                <a:prstClr val="black"/>
              </a:solidFill>
              <a:latin typeface="+mj-ea"/>
            </a:endParaRPr>
          </a:p>
          <a:p>
            <a:pPr>
              <a:buFont typeface="Wingdings" panose="05000000000000000000" pitchFamily="2" charset="2"/>
              <a:buChar char="l"/>
            </a:pPr>
            <a:r>
              <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rPr>
              <a:t>Letters patent are a type of legal instrument in the form of a published written order issued by a monarch or president, generally granting an office, right, monopoly, title, or status to a person or corporation.</a:t>
            </a:r>
            <a:endPar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a:buFont typeface="Wingdings" panose="05000000000000000000" pitchFamily="2" charset="2"/>
              <a:buChar char="l"/>
            </a:pPr>
            <a:r>
              <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rPr>
              <a:t>Letters patent can be used for the creation of corporations or government offices, or for the granting of city status or a coats of arms. A particular form of letters patent has evolved into the modern patent granting exclusive rights in an invention. Clearly in this case it is essential that the written grant should be in the form of a public document so other inventors can consult it to avoid infringement.</a:t>
            </a:r>
            <a:endPar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2.4</a:t>
            </a:r>
            <a:r>
              <a:rPr lang="zh-CN" altLang="en-US" dirty="0"/>
              <a:t>专利法案的发展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2.4.2 </a:t>
            </a:r>
            <a:r>
              <a:rPr lang="zh-CN" altLang="en-US" b="1" dirty="0">
                <a:latin typeface="+mn-ea"/>
                <a:ea typeface="+mn-ea"/>
              </a:rPr>
              <a:t>公开授权</a:t>
            </a:r>
            <a:endParaRPr lang="en-US" altLang="zh-CN" b="1" dirty="0">
              <a:latin typeface="+mn-ea"/>
              <a:ea typeface="+mn-ea"/>
            </a:endParaRPr>
          </a:p>
          <a:p>
            <a:pPr>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王室恩赐的公开授权（</a:t>
            </a:r>
            <a:r>
              <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rPr>
              <a:t>Letters Patent</a:t>
            </a: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）制度。</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确认发明人权益的“行为中的专利法”。</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世界范围内的成文专利法始于</a:t>
            </a:r>
            <a:r>
              <a:rPr lang="en-US" altLang="zh-CN" sz="2400" dirty="0">
                <a:solidFill>
                  <a:prstClr val="black"/>
                </a:solidFill>
                <a:latin typeface="楷体" pitchFamily="49" charset="-122"/>
                <a:ea typeface="楷体" pitchFamily="49" charset="-122"/>
              </a:rPr>
              <a:t>1790</a:t>
            </a:r>
            <a:r>
              <a:rPr lang="zh-CN" altLang="en-US" sz="2400" dirty="0">
                <a:solidFill>
                  <a:prstClr val="black"/>
                </a:solidFill>
                <a:latin typeface="楷体" pitchFamily="49" charset="-122"/>
                <a:ea typeface="楷体" pitchFamily="49" charset="-122"/>
              </a:rPr>
              <a:t>美国、</a:t>
            </a:r>
            <a:r>
              <a:rPr lang="en-US" altLang="zh-CN" sz="2400" dirty="0">
                <a:solidFill>
                  <a:prstClr val="black"/>
                </a:solidFill>
                <a:latin typeface="楷体" pitchFamily="49" charset="-122"/>
                <a:ea typeface="楷体" pitchFamily="49" charset="-122"/>
              </a:rPr>
              <a:t>1791</a:t>
            </a:r>
            <a:r>
              <a:rPr lang="zh-CN" altLang="en-US" sz="2400" dirty="0">
                <a:solidFill>
                  <a:prstClr val="black"/>
                </a:solidFill>
                <a:latin typeface="楷体" pitchFamily="49" charset="-122"/>
                <a:ea typeface="楷体" pitchFamily="49" charset="-122"/>
              </a:rPr>
              <a:t>年法国的专利法。</a:t>
            </a:r>
            <a:endParaRPr lang="zh-CN" altLang="en-US"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2.4</a:t>
            </a:r>
            <a:r>
              <a:rPr lang="zh-CN" altLang="en-US" dirty="0"/>
              <a:t>专利法案的发展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2.4.3 1623</a:t>
            </a:r>
            <a:r>
              <a:rPr lang="zh-CN" altLang="en-US" b="1" dirty="0">
                <a:latin typeface="+mn-ea"/>
                <a:ea typeface="+mn-ea"/>
              </a:rPr>
              <a:t>年后的专利法</a:t>
            </a:r>
            <a:endParaRPr lang="en-US" altLang="zh-CN" b="1" dirty="0">
              <a:latin typeface="+mn-ea"/>
              <a:ea typeface="+mn-ea"/>
            </a:endParaRPr>
          </a:p>
          <a:p>
            <a:pPr>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专利</a:t>
            </a:r>
            <a:r>
              <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rPr>
              <a:t>(patent)</a:t>
            </a: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是发明人就其发明创造向政府主管部门申请，经审查确认而依法获得的专有权利，也称专利权。</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随着近代资本主义的发展和资产阶级权利意识的增强，专利成为人们的一项重要经济权利，在市场经济中的财产价值越来越显著</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专利法作为调整专利的归属、行使、保护关系的法律，不仅是一种重要的民事法律规范，而且成为国家用以激励创新、促进技术开发与运用的重要经济法律规范。</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1.1.1 </a:t>
            </a:r>
            <a:r>
              <a:rPr lang="zh-CN" altLang="en-US" b="1" dirty="0">
                <a:latin typeface="+mn-ea"/>
                <a:ea typeface="+mn-ea"/>
              </a:rPr>
              <a:t>专利制度</a:t>
            </a:r>
            <a:endParaRPr lang="en-US" altLang="zh-CN" b="1" dirty="0">
              <a:latin typeface="+mn-ea"/>
              <a:ea typeface="+mn-ea"/>
            </a:endParaRPr>
          </a:p>
          <a:p>
            <a:pPr>
              <a:buFont typeface="Wingdings" panose="05000000000000000000" pitchFamily="2" charset="2"/>
              <a:buChar char="l"/>
            </a:pPr>
            <a:r>
              <a:rPr lang="zh-CN" altLang="en-US" sz="2400" dirty="0">
                <a:solidFill>
                  <a:prstClr val="black"/>
                </a:solidFill>
                <a:latin typeface="+mn-ea"/>
                <a:ea typeface="+mn-ea"/>
              </a:rPr>
              <a:t>专利制度的起源可以追溯到中世纪甚至更远的时代。</a:t>
            </a:r>
            <a:endParaRPr lang="en-US" altLang="zh-CN" sz="2400" dirty="0">
              <a:solidFill>
                <a:prstClr val="black"/>
              </a:solidFill>
              <a:latin typeface="+mj-ea"/>
              <a:ea typeface="+mj-ea"/>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处在封建社会末期的欧洲各国，手工业作坊已出现；</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有些国家的君主为了发展经济，鼓励人们进行充满风险的工商业活动，便给商人或能工巧匠颁发在一定期间内免税并独家经营或者独家生产某种新产品的特权；</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英国、法国、德国、意大利、瑞士等国都有授予新技术／产品以垄断特权的实践。</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这种独占性权利在当时是封建君王授予发明创造者的一种特权，尚未形成一种正规的法律保护制度。</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商品经济发展的内在需求。</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endParaRPr lang="en-US" altLang="zh-CN"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2.4</a:t>
            </a:r>
            <a:r>
              <a:rPr lang="zh-CN" altLang="en-US" dirty="0"/>
              <a:t>专利法案的发展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2.4.3 1623</a:t>
            </a:r>
            <a:r>
              <a:rPr lang="zh-CN" altLang="en-US" b="1" dirty="0">
                <a:latin typeface="+mn-ea"/>
                <a:ea typeface="+mn-ea"/>
              </a:rPr>
              <a:t>年后的专利法</a:t>
            </a:r>
            <a:endParaRPr lang="en-US" altLang="zh-CN" b="1" dirty="0">
              <a:latin typeface="+mn-ea"/>
              <a:ea typeface="+mn-ea"/>
            </a:endParaRPr>
          </a:p>
          <a:p>
            <a:pPr>
              <a:buFont typeface="Wingdings" panose="05000000000000000000" pitchFamily="2" charset="2"/>
              <a:buChar char="p"/>
            </a:pPr>
            <a:r>
              <a:rPr lang="zh-CN" altLang="en-US" sz="2400" dirty="0">
                <a:latin typeface="+mj-ea"/>
                <a:ea typeface="+mj-ea"/>
              </a:rPr>
              <a:t>美国</a:t>
            </a:r>
            <a:endParaRPr lang="en-US" altLang="zh-CN" sz="2400" dirty="0">
              <a:latin typeface="+mj-ea"/>
              <a:ea typeface="+mj-ea"/>
            </a:endParaRPr>
          </a:p>
          <a:p>
            <a:pPr>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美国是当今世界上科技经济实力最强大的国家，也是对当代专利国际保护制度影响最大的国家之一。</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buFont typeface="Wingdings" panose="05000000000000000000" pitchFamily="2" charset="2"/>
              <a:buChar char="Ø"/>
            </a:pP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美国</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1787</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年宪法第二条第八款 ：“国会有权规定</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 ;</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为促进科学和实用技艺的进步，对作家和发明家的著作和发明，在一定期限内给予专利权的保障”</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1790</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年国会即据此制定了专利法。</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buFont typeface="Wingdings" panose="05000000000000000000" pitchFamily="2" charset="2"/>
              <a:buChar char="Ø"/>
            </a:pP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200</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多年来，美国专利法以宪法专利条款为基本依据，伴随着美国工业化进程而适时调整，有 效地促进了技术的开发和运用，成为促进美国经济发展与科技进步的重要制度。</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buFont typeface="Wingdings" panose="05000000000000000000" pitchFamily="2" charset="2"/>
              <a:buChar char="Ø"/>
            </a:pP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我国在</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20</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世纪</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70</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年代后期开始实行对外开放，在逐步建立与国际接轨的专利等知 识产权法体系的过程中，在相当大的程度上受到美国专利法的影响。</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2.4</a:t>
            </a:r>
            <a:r>
              <a:rPr lang="zh-CN" altLang="en-US" dirty="0"/>
              <a:t>专利法案的发展</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r>
              <a:rPr lang="en-US" altLang="zh-CN" b="1" dirty="0">
                <a:latin typeface="+mn-ea"/>
                <a:ea typeface="+mn-ea"/>
              </a:rPr>
              <a:t>2.4.3 1623</a:t>
            </a:r>
            <a:r>
              <a:rPr lang="zh-CN" altLang="en-US" b="1" dirty="0">
                <a:latin typeface="+mn-ea"/>
                <a:ea typeface="+mn-ea"/>
              </a:rPr>
              <a:t>年后的专利法</a:t>
            </a:r>
            <a:endParaRPr lang="en-US" altLang="zh-CN" b="1" dirty="0">
              <a:latin typeface="+mn-ea"/>
              <a:ea typeface="+mn-ea"/>
            </a:endParaRPr>
          </a:p>
          <a:p>
            <a:pPr>
              <a:buFont typeface="Wingdings" panose="05000000000000000000" pitchFamily="2" charset="2"/>
              <a:buChar char="p"/>
            </a:pPr>
            <a:r>
              <a:rPr lang="zh-CN" altLang="en-US" sz="2400" dirty="0">
                <a:latin typeface="+mj-ea"/>
                <a:ea typeface="+mj-ea"/>
              </a:rPr>
              <a:t>专利制度发展的四个阶段</a:t>
            </a:r>
            <a:endParaRPr lang="en-US" altLang="zh-CN" sz="2400" dirty="0">
              <a:latin typeface="+mj-ea"/>
              <a:ea typeface="+mj-ea"/>
            </a:endParaRPr>
          </a:p>
          <a:p>
            <a:pPr>
              <a:spcBef>
                <a:spcPts val="0"/>
              </a:spcBef>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第一阶段，专利权私权性质的确定</a:t>
            </a:r>
            <a:r>
              <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rPr>
              <a:t>【1623</a:t>
            </a: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年英国</a:t>
            </a:r>
            <a:r>
              <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rPr>
              <a:t>《</a:t>
            </a: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垄断法</a:t>
            </a:r>
            <a:r>
              <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rPr>
              <a:t>》</a:t>
            </a: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的通过</a:t>
            </a:r>
            <a:r>
              <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rPr>
              <a:t>】</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a:spcBef>
                <a:spcPts val="0"/>
              </a:spcBef>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第二阶段，专利说明书与权利要求书的出现。</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spcBef>
                <a:spcPts val="0"/>
              </a:spcBef>
              <a:buFont typeface="Wingdings" panose="05000000000000000000" pitchFamily="2" charset="2"/>
              <a:buChar char="Ø"/>
            </a:pP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 </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1711</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年英国衡平法院要求专利发明人在专利授权后六个月内提交一份发明书面说明书。</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spcBef>
                <a:spcPts val="0"/>
              </a:spcBef>
              <a:buFont typeface="Wingdings" panose="05000000000000000000" pitchFamily="2" charset="2"/>
              <a:buChar char="Ø"/>
            </a:pP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从</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1734</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年始，所有的专利度必须提交说明书，如果不提交，专利就有可能被认定为无效。</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spcBef>
                <a:spcPts val="0"/>
              </a:spcBef>
              <a:buFont typeface="Wingdings" panose="05000000000000000000" pitchFamily="2" charset="2"/>
              <a:buChar char="Ø"/>
            </a:pP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最早的权利要求书出现在</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1811</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月</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9</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日，富尔顿在其汽船发明书最后部分记载了类似形式的三个权利要求。</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spcBef>
                <a:spcPts val="0"/>
              </a:spcBef>
              <a:buFont typeface="Wingdings" panose="05000000000000000000" pitchFamily="2" charset="2"/>
              <a:buChar char="Ø"/>
            </a:pP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专利权利要求制度普遍被接受则要到</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19</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世纪后期的英国。</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spcBef>
                <a:spcPts val="0"/>
              </a:spcBef>
              <a:buFont typeface="Wingdings" panose="05000000000000000000" pitchFamily="2" charset="2"/>
              <a:buChar char="Ø"/>
            </a:pP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英国</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1883</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年通过的</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专利、外观设计与商标法</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的第</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5</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5</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）条规定：“对于专利说明书而言，结尾之处都必须有一段关于保护的发明内容的单独说明。”</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a:spcBef>
                <a:spcPts val="0"/>
              </a:spcBef>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第三阶段，专利审查和信息传播制度的建立。</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a:spcBef>
                <a:spcPts val="0"/>
              </a:spcBef>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第四阶段，国际专利制度的协调</a:t>
            </a:r>
            <a:r>
              <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rPr>
              <a:t>【《</a:t>
            </a: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保护工业产权巴黎公约</a:t>
            </a:r>
            <a:r>
              <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rPr>
              <a:t>》</a:t>
            </a: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的缔结</a:t>
            </a:r>
            <a:r>
              <a:rPr lang="en-US" altLang="zh-CN" sz="2400" dirty="0">
                <a:solidFill>
                  <a:prstClr val="black"/>
                </a:solidFill>
                <a:latin typeface="Times New Roman" panose="02020603050405020304" pitchFamily="18" charset="0"/>
                <a:ea typeface="楷体" pitchFamily="49" charset="-122"/>
                <a:cs typeface="Times New Roman" panose="02020603050405020304" pitchFamily="18" charset="0"/>
              </a:rPr>
              <a:t>】</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2.4</a:t>
            </a:r>
            <a:r>
              <a:rPr lang="zh-CN" altLang="en-US" dirty="0"/>
              <a:t>专利法案的发展</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2.4.3 1623</a:t>
            </a:r>
            <a:r>
              <a:rPr lang="zh-CN" altLang="en-US" b="1" dirty="0">
                <a:latin typeface="+mn-ea"/>
                <a:ea typeface="+mn-ea"/>
              </a:rPr>
              <a:t>年后的专利法</a:t>
            </a:r>
            <a:endParaRPr lang="en-US" altLang="zh-CN" b="1" dirty="0">
              <a:latin typeface="+mn-ea"/>
              <a:ea typeface="+mn-ea"/>
            </a:endParaRPr>
          </a:p>
          <a:p>
            <a:pPr>
              <a:buFont typeface="Wingdings" panose="05000000000000000000" pitchFamily="2" charset="2"/>
              <a:buChar char="p"/>
            </a:pPr>
            <a:r>
              <a:rPr lang="zh-CN" altLang="en-US" sz="2400" dirty="0">
                <a:latin typeface="+mj-ea"/>
                <a:ea typeface="+mj-ea"/>
              </a:rPr>
              <a:t>各国专利法的制定</a:t>
            </a:r>
            <a:endParaRPr lang="en-US" altLang="zh-CN" sz="2400" dirty="0">
              <a:latin typeface="+mj-ea"/>
              <a:ea typeface="+mj-ea"/>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
        <p:nvSpPr>
          <p:cNvPr id="4" name="矩形 3"/>
          <p:cNvSpPr/>
          <p:nvPr/>
        </p:nvSpPr>
        <p:spPr>
          <a:xfrm>
            <a:off x="495300" y="2093495"/>
            <a:ext cx="3980447" cy="41422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704020202020204" pitchFamily="34" charset="0"/>
              <a:buChar char="•"/>
            </a:pPr>
            <a:r>
              <a:rPr lang="zh-CN" altLang="en-US" sz="2000" dirty="0">
                <a:solidFill>
                  <a:schemeClr val="tx1"/>
                </a:solidFill>
              </a:rPr>
              <a:t>法国（</a:t>
            </a:r>
            <a:r>
              <a:rPr lang="en-US" altLang="zh-CN" sz="2000" dirty="0">
                <a:solidFill>
                  <a:schemeClr val="tx1"/>
                </a:solidFill>
              </a:rPr>
              <a:t>1791</a:t>
            </a:r>
            <a:r>
              <a:rPr lang="zh-CN" altLang="en-US" sz="2000" dirty="0">
                <a:solidFill>
                  <a:schemeClr val="tx1"/>
                </a:solidFill>
              </a:rPr>
              <a:t>年）</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荷兰（</a:t>
            </a:r>
            <a:r>
              <a:rPr lang="en-US" altLang="zh-CN" sz="2000" dirty="0">
                <a:solidFill>
                  <a:schemeClr val="tx1"/>
                </a:solidFill>
              </a:rPr>
              <a:t>1809</a:t>
            </a:r>
            <a:r>
              <a:rPr lang="zh-CN" altLang="en-US" sz="2000" dirty="0">
                <a:solidFill>
                  <a:schemeClr val="tx1"/>
                </a:solidFill>
              </a:rPr>
              <a:t>年）</a:t>
            </a:r>
            <a:endParaRPr lang="en-US" altLang="zh-CN"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奥地利（</a:t>
            </a:r>
            <a:r>
              <a:rPr lang="en-US" altLang="zh-CN" sz="2000" dirty="0">
                <a:solidFill>
                  <a:schemeClr val="tx1"/>
                </a:solidFill>
              </a:rPr>
              <a:t>1810</a:t>
            </a:r>
            <a:r>
              <a:rPr lang="zh-CN" altLang="en-US" sz="2000" dirty="0">
                <a:solidFill>
                  <a:schemeClr val="tx1"/>
                </a:solidFill>
              </a:rPr>
              <a:t>年）</a:t>
            </a:r>
            <a:endParaRPr lang="en-US" altLang="zh-CN"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俄罗斯、巴伐利亚（</a:t>
            </a:r>
            <a:r>
              <a:rPr lang="en-US" altLang="zh-CN" sz="2000" dirty="0">
                <a:solidFill>
                  <a:schemeClr val="tx1"/>
                </a:solidFill>
              </a:rPr>
              <a:t>1812</a:t>
            </a:r>
            <a:r>
              <a:rPr lang="zh-CN" altLang="en-US" sz="2000" dirty="0">
                <a:solidFill>
                  <a:schemeClr val="tx1"/>
                </a:solidFill>
              </a:rPr>
              <a:t>年）</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普鲁士（</a:t>
            </a:r>
            <a:r>
              <a:rPr lang="en-US" altLang="zh-CN" sz="2000" dirty="0">
                <a:solidFill>
                  <a:schemeClr val="tx1"/>
                </a:solidFill>
              </a:rPr>
              <a:t>1815</a:t>
            </a:r>
            <a:r>
              <a:rPr lang="zh-CN" altLang="en-US" sz="2000" dirty="0">
                <a:solidFill>
                  <a:schemeClr val="tx1"/>
                </a:solidFill>
              </a:rPr>
              <a:t>年）</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瑞典（</a:t>
            </a:r>
            <a:r>
              <a:rPr lang="en-US" altLang="zh-CN" sz="2000" dirty="0">
                <a:solidFill>
                  <a:schemeClr val="tx1"/>
                </a:solidFill>
              </a:rPr>
              <a:t>1819</a:t>
            </a:r>
            <a:r>
              <a:rPr lang="zh-CN" altLang="en-US" sz="2000" dirty="0">
                <a:solidFill>
                  <a:schemeClr val="tx1"/>
                </a:solidFill>
              </a:rPr>
              <a:t>年）</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西班牙（</a:t>
            </a:r>
            <a:r>
              <a:rPr lang="en-US" altLang="zh-CN" sz="2000" dirty="0">
                <a:solidFill>
                  <a:schemeClr val="tx1"/>
                </a:solidFill>
              </a:rPr>
              <a:t>1826</a:t>
            </a:r>
            <a:r>
              <a:rPr lang="zh-CN" altLang="en-US" sz="2000" dirty="0">
                <a:solidFill>
                  <a:schemeClr val="tx1"/>
                </a:solidFill>
              </a:rPr>
              <a:t>年）</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智利（</a:t>
            </a:r>
            <a:r>
              <a:rPr lang="en-US" altLang="zh-CN" sz="2000" dirty="0">
                <a:solidFill>
                  <a:schemeClr val="tx1"/>
                </a:solidFill>
              </a:rPr>
              <a:t>1840</a:t>
            </a:r>
            <a:r>
              <a:rPr lang="zh-CN" altLang="en-US" sz="2000" dirty="0">
                <a:solidFill>
                  <a:schemeClr val="tx1"/>
                </a:solidFill>
              </a:rPr>
              <a:t>年）</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英国到</a:t>
            </a:r>
            <a:r>
              <a:rPr lang="en-US" altLang="zh-CN" sz="2000" dirty="0">
                <a:solidFill>
                  <a:schemeClr val="tx1"/>
                </a:solidFill>
              </a:rPr>
              <a:t>1852</a:t>
            </a:r>
            <a:r>
              <a:rPr lang="zh-CN" altLang="en-US" sz="2000" dirty="0">
                <a:solidFill>
                  <a:schemeClr val="tx1"/>
                </a:solidFill>
              </a:rPr>
              <a:t>年有了一部正式的专利法</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巴西（</a:t>
            </a:r>
            <a:r>
              <a:rPr lang="en-US" altLang="zh-CN" sz="2000" dirty="0">
                <a:solidFill>
                  <a:schemeClr val="tx1"/>
                </a:solidFill>
              </a:rPr>
              <a:t>1859</a:t>
            </a:r>
            <a:r>
              <a:rPr lang="zh-CN" altLang="en-US" sz="2000" dirty="0">
                <a:solidFill>
                  <a:schemeClr val="tx1"/>
                </a:solidFill>
              </a:rPr>
              <a:t>年）</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印度（</a:t>
            </a:r>
            <a:r>
              <a:rPr lang="en-US" altLang="zh-CN" sz="2000" dirty="0">
                <a:solidFill>
                  <a:schemeClr val="tx1"/>
                </a:solidFill>
              </a:rPr>
              <a:t>1859</a:t>
            </a:r>
            <a:r>
              <a:rPr lang="zh-CN" altLang="en-US" sz="2000" dirty="0">
                <a:solidFill>
                  <a:schemeClr val="tx1"/>
                </a:solidFill>
              </a:rPr>
              <a:t>年）</a:t>
            </a:r>
            <a:endParaRPr lang="zh-CN" altLang="en-US" sz="2000" dirty="0">
              <a:solidFill>
                <a:schemeClr val="tx1"/>
              </a:solidFill>
            </a:endParaRPr>
          </a:p>
        </p:txBody>
      </p:sp>
      <p:sp>
        <p:nvSpPr>
          <p:cNvPr id="5" name="矩形 4"/>
          <p:cNvSpPr/>
          <p:nvPr/>
        </p:nvSpPr>
        <p:spPr>
          <a:xfrm>
            <a:off x="4621791" y="2093495"/>
            <a:ext cx="4026910" cy="41422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704020202020204" pitchFamily="34" charset="0"/>
              <a:buChar char="•"/>
            </a:pPr>
            <a:r>
              <a:rPr lang="zh-CN" altLang="en-US" sz="2000" dirty="0">
                <a:solidFill>
                  <a:schemeClr val="tx1"/>
                </a:solidFill>
              </a:rPr>
              <a:t>阿根廷（</a:t>
            </a:r>
            <a:r>
              <a:rPr lang="en-US" altLang="zh-CN" sz="2000" dirty="0">
                <a:solidFill>
                  <a:schemeClr val="tx1"/>
                </a:solidFill>
              </a:rPr>
              <a:t>1864</a:t>
            </a:r>
            <a:r>
              <a:rPr lang="zh-CN" altLang="en-US" sz="2000" dirty="0">
                <a:solidFill>
                  <a:schemeClr val="tx1"/>
                </a:solidFill>
              </a:rPr>
              <a:t>年）</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加拿大（</a:t>
            </a:r>
            <a:r>
              <a:rPr lang="en-US" altLang="zh-CN" sz="2000" dirty="0">
                <a:solidFill>
                  <a:schemeClr val="tx1"/>
                </a:solidFill>
              </a:rPr>
              <a:t>1869</a:t>
            </a:r>
            <a:r>
              <a:rPr lang="zh-CN" altLang="en-US" sz="2000" dirty="0">
                <a:solidFill>
                  <a:schemeClr val="tx1"/>
                </a:solidFill>
              </a:rPr>
              <a:t>年）</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德国（</a:t>
            </a:r>
            <a:r>
              <a:rPr lang="en-US" altLang="zh-CN" sz="2000" dirty="0">
                <a:solidFill>
                  <a:schemeClr val="tx1"/>
                </a:solidFill>
              </a:rPr>
              <a:t>1877</a:t>
            </a:r>
            <a:r>
              <a:rPr lang="zh-CN" altLang="en-US" sz="2000" dirty="0">
                <a:solidFill>
                  <a:schemeClr val="tx1"/>
                </a:solidFill>
              </a:rPr>
              <a:t>年）</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在欧美专利制度的影响下，日本为实行开放，振兴经济，也于</a:t>
            </a:r>
            <a:r>
              <a:rPr lang="en-US" altLang="zh-CN" sz="2000" dirty="0">
                <a:solidFill>
                  <a:schemeClr val="tx1"/>
                </a:solidFill>
              </a:rPr>
              <a:t>1885</a:t>
            </a:r>
            <a:r>
              <a:rPr lang="zh-CN" altLang="en-US" sz="2000" dirty="0">
                <a:solidFill>
                  <a:schemeClr val="tx1"/>
                </a:solidFill>
              </a:rPr>
              <a:t>年颁布了专卖特许条例。</a:t>
            </a:r>
            <a:endParaRPr lang="zh-CN" altLang="en-US" sz="2000" dirty="0">
              <a:solidFill>
                <a:schemeClr val="tx1"/>
              </a:solidFill>
            </a:endParaRPr>
          </a:p>
          <a:p>
            <a:pPr marL="285750" indent="-285750">
              <a:buFont typeface="Arial" panose="020B0704020202020204" pitchFamily="34" charset="0"/>
              <a:buChar char="•"/>
            </a:pPr>
            <a:r>
              <a:rPr lang="zh-CN" altLang="en-US" sz="2000" dirty="0">
                <a:solidFill>
                  <a:schemeClr val="tx1"/>
                </a:solidFill>
              </a:rPr>
              <a:t>其后</a:t>
            </a:r>
            <a:r>
              <a:rPr lang="en-US" altLang="zh-CN" sz="2000" dirty="0">
                <a:solidFill>
                  <a:schemeClr val="tx1"/>
                </a:solidFill>
              </a:rPr>
              <a:t>100</a:t>
            </a:r>
            <a:r>
              <a:rPr lang="zh-CN" altLang="en-US" sz="2000" dirty="0">
                <a:solidFill>
                  <a:schemeClr val="tx1"/>
                </a:solidFill>
              </a:rPr>
              <a:t>多年间，随着技术在经济发展和社会进步中作用的日渐突出，专利制度也逐渐成为经济和社会发展中的一个重要制度安排。</a:t>
            </a:r>
            <a:endParaRPr lang="zh-CN" altLang="en-US" sz="2000" dirty="0">
              <a:solidFill>
                <a:schemeClr val="tx1"/>
              </a:solidFill>
            </a:endParaRPr>
          </a:p>
          <a:p>
            <a:pPr marL="285750" indent="-285750">
              <a:buFont typeface="Arial" panose="020B0704020202020204" pitchFamily="34" charset="0"/>
              <a:buChar char="•"/>
            </a:pPr>
            <a:r>
              <a:rPr lang="en-US" altLang="zh-CN" sz="2000" dirty="0">
                <a:solidFill>
                  <a:schemeClr val="tx1"/>
                </a:solidFill>
              </a:rPr>
              <a:t>WIPO: 188 </a:t>
            </a:r>
            <a:r>
              <a:rPr lang="zh-CN" altLang="en-US" sz="2000" dirty="0">
                <a:solidFill>
                  <a:schemeClr val="tx1"/>
                </a:solidFill>
              </a:rPr>
              <a:t>成员</a:t>
            </a:r>
            <a:endParaRPr lang="zh-CN" altLang="en-US" sz="2000" dirty="0">
              <a:solidFill>
                <a:schemeClr val="tx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2.4</a:t>
            </a:r>
            <a:r>
              <a:rPr lang="zh-CN" altLang="en-US" dirty="0"/>
              <a:t>专利法案的发展</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r>
              <a:rPr lang="en-US" altLang="zh-CN" b="1" dirty="0">
                <a:latin typeface="+mn-ea"/>
                <a:ea typeface="+mn-ea"/>
              </a:rPr>
              <a:t>2.4.3 1623</a:t>
            </a:r>
            <a:r>
              <a:rPr lang="zh-CN" altLang="en-US" b="1" dirty="0">
                <a:latin typeface="+mn-ea"/>
                <a:ea typeface="+mn-ea"/>
              </a:rPr>
              <a:t>年后的专利法</a:t>
            </a:r>
            <a:endParaRPr lang="en-US" altLang="zh-CN" b="1" dirty="0">
              <a:latin typeface="+mn-ea"/>
              <a:ea typeface="+mn-ea"/>
            </a:endParaRPr>
          </a:p>
          <a:p>
            <a:pPr>
              <a:spcBef>
                <a:spcPts val="600"/>
              </a:spcBef>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从宏观角度来看，专利制度是法律、技术、经济三位一体的知识产权保护方式，它以技术上的发明创造为基础，在法律保护下，以独占市场为主要特征，以谋求获取最大经济 利益为目标。</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a:spcBef>
                <a:spcPts val="600"/>
              </a:spcBef>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虽然专利最终要为经济和社会发展服务，但由于其本质上体现的是一种利益工具，因此在历史上人们曾在不同的历史背景和环境中对专利制度的垄断性有过多次争论，一些国家也曾根据自身经济发展需要对专利进行了多次调整。</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spcBef>
                <a:spcPts val="0"/>
              </a:spcBef>
              <a:buFont typeface="Wingdings" panose="05000000000000000000" pitchFamily="2" charset="2"/>
              <a:buChar char="Ø"/>
            </a:pP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19</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世纪中后期，德国与荷兰都出现过反专利运动，德国于１</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1869</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年废除了专利制度，瑞士分别于</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1866</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1882</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年两次拒绝了关于设立专利法的提案；甚至英国这样很早制订专利法的国家也考虑过要削弱专利法的作用，法国在大革命时 期也削弱了专利法的保护。</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spcBef>
                <a:spcPts val="0"/>
              </a:spcBef>
              <a:buFont typeface="Wingdings" panose="05000000000000000000" pitchFamily="2" charset="2"/>
              <a:buChar char="Ø"/>
            </a:pP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德意志工程师学会、冶金技术学会、德国化学学会在</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19</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世纪</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60</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年代前后都公开选择保存专利制度。</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spcBef>
                <a:spcPts val="0"/>
              </a:spcBef>
              <a:buFont typeface="Wingdings" panose="05000000000000000000" pitchFamily="2" charset="2"/>
              <a:buChar char="Ø"/>
            </a:pP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荷兰专利法废除以后，到</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19</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世纪末和</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20</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世纪初，出口逐年下降，于是</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1912</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年重新制定了专利法。</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2.4</a:t>
            </a:r>
            <a:r>
              <a:rPr lang="zh-CN" altLang="en-US" dirty="0"/>
              <a:t>专利法案的发展</a:t>
            </a:r>
            <a:endParaRPr lang="zh-CN" altLang="en-US" dirty="0"/>
          </a:p>
        </p:txBody>
      </p:sp>
      <p:sp>
        <p:nvSpPr>
          <p:cNvPr id="6" name="内容占位符 2"/>
          <p:cNvSpPr>
            <a:spLocks noGrp="1"/>
          </p:cNvSpPr>
          <p:nvPr>
            <p:ph idx="1"/>
          </p:nvPr>
        </p:nvSpPr>
        <p:spPr>
          <a:xfrm>
            <a:off x="495300" y="1130300"/>
            <a:ext cx="8140700" cy="5046663"/>
          </a:xfrm>
        </p:spPr>
        <p:txBody>
          <a:bodyPr>
            <a:noAutofit/>
          </a:bodyPr>
          <a:lstStyle/>
          <a:p>
            <a:r>
              <a:rPr lang="en-US" altLang="zh-CN" b="1" dirty="0">
                <a:latin typeface="+mn-ea"/>
                <a:ea typeface="+mn-ea"/>
              </a:rPr>
              <a:t>2.4.3 1623</a:t>
            </a:r>
            <a:r>
              <a:rPr lang="zh-CN" altLang="en-US" b="1" dirty="0">
                <a:latin typeface="+mn-ea"/>
                <a:ea typeface="+mn-ea"/>
              </a:rPr>
              <a:t>年后的专利法</a:t>
            </a:r>
            <a:endParaRPr lang="en-US" altLang="zh-CN" b="1" dirty="0">
              <a:latin typeface="+mn-ea"/>
              <a:ea typeface="+mn-ea"/>
            </a:endParaRPr>
          </a:p>
          <a:p>
            <a:pPr>
              <a:spcBef>
                <a:spcPts val="600"/>
              </a:spcBef>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反专利运动的兴起，是人们认为专利是与重商主义政策和垄断特权相伴的产物。</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spcBef>
                <a:spcPts val="0"/>
              </a:spcBef>
              <a:buFont typeface="Wingdings" panose="05000000000000000000" pitchFamily="2" charset="2"/>
              <a:buChar char="Ø"/>
            </a:pP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美国历史上也有过专利造成垄断 的认识和实践，上世纪３０年代，由于受到经济大危机的冲击，“反托拉斯法”对专利法充满了敌意，美国政府以专利有害于竞争为由对专利实行多方限制。</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lvl="1">
              <a:spcBef>
                <a:spcPts val="0"/>
              </a:spcBef>
              <a:buFont typeface="Wingdings" panose="05000000000000000000" pitchFamily="2" charset="2"/>
              <a:buChar char="Ø"/>
            </a:pP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上世纪 </a:t>
            </a:r>
            <a:r>
              <a:rPr lang="en-US" altLang="zh-CN" sz="2000" dirty="0">
                <a:solidFill>
                  <a:prstClr val="black"/>
                </a:solidFill>
                <a:latin typeface="Times New Roman" panose="02020603050405020304" pitchFamily="18" charset="0"/>
                <a:ea typeface="楷体" pitchFamily="49" charset="-122"/>
                <a:cs typeface="Times New Roman" panose="02020603050405020304" pitchFamily="18" charset="0"/>
              </a:rPr>
              <a:t>80</a:t>
            </a:r>
            <a:r>
              <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rPr>
              <a:t>年代，里根政府崇尚“复兴美国”的政策，加强对专利权的保护，在此背景下，美国专利政策由“限制专利权”转向了“偏袒专利权”，肯定了专利的合法垄断 权。</a:t>
            </a:r>
            <a:endParaRPr lang="zh-CN" altLang="en-US" sz="2000" dirty="0">
              <a:solidFill>
                <a:prstClr val="black"/>
              </a:solidFill>
              <a:latin typeface="Times New Roman" panose="02020603050405020304" pitchFamily="18" charset="0"/>
              <a:ea typeface="楷体" pitchFamily="49" charset="-122"/>
              <a:cs typeface="Times New Roman" panose="02020603050405020304" pitchFamily="18" charset="0"/>
            </a:endParaRPr>
          </a:p>
          <a:p>
            <a:pPr>
              <a:spcBef>
                <a:spcPts val="400"/>
              </a:spcBef>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一方面说明：专利本质上是一种利益或利益工具，因此发达国家在历史上根据各国自身利益目标变化对专利采取了不同的态度并进行了相应的调整，在 强知识产权时代，发达国家强化知识产权保护政策，也是将专利制度作为维护和实现国家利益的重要工具在应用。</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a:spcBef>
                <a:spcPts val="400"/>
              </a:spcBef>
              <a:buFont typeface="Wingdings" panose="05000000000000000000" pitchFamily="2" charset="2"/>
              <a:buChar char="l"/>
            </a:pPr>
            <a:r>
              <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rPr>
              <a:t>另一方面专利制度日益成熟和重要的现象也说明： 在知识经济时代，专利制度的存在的确对知识资源的生产、保护、扩散和应用起着重要的基础性作用。</a:t>
            </a:r>
            <a:endParaRPr lang="zh-CN" altLang="en-US" sz="2400" dirty="0">
              <a:solidFill>
                <a:prstClr val="black"/>
              </a:solidFill>
              <a:latin typeface="Times New Roman" panose="02020603050405020304" pitchFamily="18" charset="0"/>
              <a:ea typeface="楷体" pitchFamily="49" charset="-122"/>
              <a:cs typeface="Times New Roman" panose="02020603050405020304" pitchFamily="18" charset="0"/>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呼应开头</a:t>
            </a:r>
            <a:endParaRPr lang="zh-CN" altLang="en-US" dirty="0"/>
          </a:p>
        </p:txBody>
      </p:sp>
      <p:sp>
        <p:nvSpPr>
          <p:cNvPr id="6" name="内容占位符 2"/>
          <p:cNvSpPr>
            <a:spLocks noGrp="1"/>
          </p:cNvSpPr>
          <p:nvPr>
            <p:ph idx="1"/>
          </p:nvPr>
        </p:nvSpPr>
        <p:spPr>
          <a:xfrm>
            <a:off x="501650" y="1124955"/>
            <a:ext cx="8140700" cy="5046663"/>
          </a:xfrm>
        </p:spPr>
        <p:txBody>
          <a:bodyPr>
            <a:noAutofit/>
          </a:bodyPr>
          <a:lstStyle/>
          <a:p>
            <a:pPr>
              <a:lnSpc>
                <a:spcPct val="100000"/>
              </a:lnSpc>
            </a:pPr>
            <a:r>
              <a:rPr lang="zh-CN" altLang="en-US" b="1" dirty="0">
                <a:latin typeface="+mn-ea"/>
                <a:ea typeface="+mn-ea"/>
              </a:rPr>
              <a:t>哪部专利法可以被称为“世界上第一部专利法”？</a:t>
            </a:r>
            <a:endParaRPr lang="zh-CN" altLang="en-US" b="1" dirty="0">
              <a:latin typeface="+mn-ea"/>
              <a:ea typeface="+mn-ea"/>
            </a:endParaRPr>
          </a:p>
          <a:p>
            <a:pPr>
              <a:lnSpc>
                <a:spcPct val="100000"/>
              </a:lnSpc>
              <a:spcBef>
                <a:spcPts val="0"/>
              </a:spcBef>
              <a:buFont typeface="Wingdings" panose="05000000000000000000" pitchFamily="2" charset="2"/>
              <a:buChar char="l"/>
            </a:pPr>
            <a:r>
              <a:rPr lang="zh-CN" altLang="en-US" sz="2400" dirty="0">
                <a:solidFill>
                  <a:prstClr val="black"/>
                </a:solidFill>
                <a:latin typeface="楷体" pitchFamily="49" charset="-122"/>
                <a:ea typeface="楷体" pitchFamily="49" charset="-122"/>
              </a:rPr>
              <a:t>两部法律的共同点：</a:t>
            </a:r>
            <a:endParaRPr lang="en-US" altLang="zh-CN" sz="2400" dirty="0">
              <a:solidFill>
                <a:prstClr val="black"/>
              </a:solidFill>
              <a:latin typeface="楷体" pitchFamily="49" charset="-122"/>
              <a:ea typeface="楷体" pitchFamily="49" charset="-122"/>
            </a:endParaRPr>
          </a:p>
          <a:p>
            <a:pPr lvl="1">
              <a:lnSpc>
                <a:spcPct val="100000"/>
              </a:lnSpc>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保护的都是创新的技术、专利权有国家强制力的保障、存在回馈社会的途径。</a:t>
            </a:r>
            <a:endParaRPr lang="en-US" altLang="zh-CN" sz="2000" dirty="0">
              <a:solidFill>
                <a:prstClr val="black"/>
              </a:solidFill>
              <a:latin typeface="楷体" pitchFamily="49" charset="-122"/>
              <a:ea typeface="楷体" pitchFamily="49" charset="-122"/>
            </a:endParaRPr>
          </a:p>
          <a:p>
            <a:pPr lvl="1">
              <a:lnSpc>
                <a:spcPct val="100000"/>
              </a:lnSpc>
              <a:spcBef>
                <a:spcPts val="0"/>
              </a:spcBef>
              <a:buFont typeface="Wingdings" panose="05000000000000000000" pitchFamily="2" charset="2"/>
              <a:buChar char="Ø"/>
            </a:pPr>
            <a:r>
              <a:rPr lang="zh-CN" altLang="en-US" sz="2000" dirty="0">
                <a:solidFill>
                  <a:prstClr val="black"/>
                </a:solidFill>
                <a:latin typeface="楷体" pitchFamily="49" charset="-122"/>
                <a:ea typeface="楷体" pitchFamily="49" charset="-122"/>
              </a:rPr>
              <a:t>两部法律都具有可实施性，并且都切实推动了科学技术的发展。</a:t>
            </a:r>
            <a:endParaRPr lang="zh-CN" altLang="en-US" sz="2000" dirty="0">
              <a:solidFill>
                <a:prstClr val="black"/>
              </a:solidFill>
              <a:latin typeface="楷体" pitchFamily="49" charset="-122"/>
              <a:ea typeface="楷体" pitchFamily="49" charset="-122"/>
            </a:endParaRPr>
          </a:p>
          <a:p>
            <a:pPr>
              <a:lnSpc>
                <a:spcPct val="100000"/>
              </a:lnSpc>
              <a:spcBef>
                <a:spcPts val="0"/>
              </a:spcBef>
              <a:buFont typeface="Wingdings" panose="05000000000000000000" pitchFamily="2" charset="2"/>
              <a:buChar char="l"/>
            </a:pPr>
            <a:r>
              <a:rPr lang="zh-CN" altLang="en-US" sz="2400" dirty="0">
                <a:solidFill>
                  <a:prstClr val="black"/>
                </a:solidFill>
                <a:latin typeface="楷体" pitchFamily="49" charset="-122"/>
                <a:ea typeface="楷体" pitchFamily="49" charset="-122"/>
              </a:rPr>
              <a:t>因此，两部法律都应当评价为真正的专利法。</a:t>
            </a:r>
            <a:endParaRPr lang="zh-CN" altLang="en-US" sz="2400" dirty="0">
              <a:solidFill>
                <a:prstClr val="black"/>
              </a:solidFill>
              <a:latin typeface="楷体" pitchFamily="49" charset="-122"/>
              <a:ea typeface="楷体" pitchFamily="49" charset="-122"/>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谢谢各位同学！</a:t>
            </a:r>
            <a:endParaRPr lang="zh-CN" altLang="en-US" dirty="0"/>
          </a:p>
        </p:txBody>
      </p:sp>
      <p:sp>
        <p:nvSpPr>
          <p:cNvPr id="4" name="副标题 2"/>
          <p:cNvSpPr>
            <a:spLocks noGrp="1"/>
          </p:cNvSpPr>
          <p:nvPr>
            <p:ph type="subTitle" idx="1"/>
          </p:nvPr>
        </p:nvSpPr>
        <p:spPr>
          <a:xfrm>
            <a:off x="1143000" y="4809791"/>
            <a:ext cx="6858000" cy="1160908"/>
          </a:xfrm>
        </p:spPr>
        <p:txBody>
          <a:bodyPr>
            <a:normAutofit fontScale="92500" lnSpcReduction="20000"/>
          </a:bodyPr>
          <a:lstStyle/>
          <a:p>
            <a:r>
              <a:rPr lang="zh-CN" altLang="en-US" dirty="0">
                <a:latin typeface="楷体" pitchFamily="49" charset="-122"/>
                <a:ea typeface="楷体" pitchFamily="49" charset="-122"/>
              </a:rPr>
              <a:t>马忠法</a:t>
            </a:r>
            <a:endParaRPr lang="en-US" altLang="zh-CN" dirty="0">
              <a:latin typeface="楷体" pitchFamily="49" charset="-122"/>
              <a:ea typeface="楷体" pitchFamily="49" charset="-122"/>
            </a:endParaRPr>
          </a:p>
          <a:p>
            <a:r>
              <a:rPr lang="zh-CN" altLang="en-US" dirty="0">
                <a:latin typeface="楷体" pitchFamily="49" charset="-122"/>
                <a:ea typeface="楷体" pitchFamily="49" charset="-122"/>
              </a:rPr>
              <a:t>复旦大学法学院</a:t>
            </a:r>
            <a:endParaRPr lang="zh-CN" altLang="en-US" dirty="0">
              <a:latin typeface="楷体" pitchFamily="49" charset="-122"/>
              <a:ea typeface="楷体" pitchFamily="49" charset="-122"/>
            </a:endParaRPr>
          </a:p>
          <a:p>
            <a:r>
              <a:rPr lang="en-US" altLang="zh-CN" dirty="0">
                <a:latin typeface="楷体" pitchFamily="49" charset="-122"/>
                <a:ea typeface="楷体" pitchFamily="49" charset="-122"/>
              </a:rPr>
              <a:t>2025</a:t>
            </a:r>
            <a:r>
              <a:rPr lang="zh-CN" altLang="en-US" dirty="0">
                <a:latin typeface="楷体" pitchFamily="49" charset="-122"/>
                <a:ea typeface="楷体" pitchFamily="49" charset="-122"/>
              </a:rPr>
              <a:t>年</a:t>
            </a:r>
            <a:r>
              <a:rPr lang="en-US" altLang="zh-CN" dirty="0">
                <a:latin typeface="楷体" pitchFamily="49" charset="-122"/>
                <a:ea typeface="楷体" pitchFamily="49" charset="-122"/>
              </a:rPr>
              <a:t>9</a:t>
            </a:r>
            <a:r>
              <a:rPr lang="zh-CN" altLang="en-US" dirty="0">
                <a:latin typeface="楷体" pitchFamily="49" charset="-122"/>
                <a:ea typeface="楷体" pitchFamily="49" charset="-122"/>
              </a:rPr>
              <a:t>月</a:t>
            </a:r>
            <a:endParaRPr lang="zh-CN" altLang="en-US" dirty="0">
              <a:latin typeface="楷体" pitchFamily="49" charset="-122"/>
              <a:ea typeface="楷体" pitchFamily="49" charset="-122"/>
            </a:endParaRPr>
          </a:p>
          <a:p>
            <a:endParaRPr lang="zh-CN" altLang="en-US" dirty="0"/>
          </a:p>
        </p:txBody>
      </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1.1 </a:t>
            </a:r>
            <a:r>
              <a:rPr lang="zh-CN" altLang="en-US" dirty="0"/>
              <a:t>背景</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1.1.2 15</a:t>
            </a:r>
            <a:r>
              <a:rPr lang="zh-CN" altLang="en-US" b="1" dirty="0">
                <a:latin typeface="+mn-ea"/>
                <a:ea typeface="+mn-ea"/>
              </a:rPr>
              <a:t>世纪威尼斯时代经济、政治背景</a:t>
            </a:r>
            <a:endParaRPr lang="en-US" altLang="zh-CN" b="1" dirty="0">
              <a:latin typeface="+mn-ea"/>
              <a:ea typeface="+mn-ea"/>
            </a:endParaRPr>
          </a:p>
          <a:p>
            <a:pPr lvl="1">
              <a:buFont typeface="Wingdings" panose="05000000000000000000" pitchFamily="2" charset="2"/>
              <a:buChar char="Ø"/>
            </a:pPr>
            <a:r>
              <a:rPr lang="en-US" altLang="zh-CN" sz="2000" dirty="0">
                <a:solidFill>
                  <a:prstClr val="black"/>
                </a:solidFill>
                <a:latin typeface="楷体" pitchFamily="49" charset="-122"/>
                <a:ea typeface="楷体" pitchFamily="49" charset="-122"/>
              </a:rPr>
              <a:t>15</a:t>
            </a:r>
            <a:r>
              <a:rPr lang="zh-CN" altLang="en-US" sz="2000" dirty="0">
                <a:solidFill>
                  <a:prstClr val="black"/>
                </a:solidFill>
                <a:latin typeface="楷体" pitchFamily="49" charset="-122"/>
                <a:ea typeface="楷体" pitchFamily="49" charset="-122"/>
              </a:rPr>
              <a:t>世纪</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威尼斯是欧洲经济世界的中心</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其富足主要源自于其海上贸易的霸主地位</a:t>
            </a:r>
            <a:r>
              <a:rPr lang="en-US" altLang="zh-CN" sz="2000" dirty="0">
                <a:solidFill>
                  <a:prstClr val="black"/>
                </a:solidFill>
                <a:latin typeface="楷体" pitchFamily="49" charset="-122"/>
                <a:ea typeface="楷体" pitchFamily="49" charset="-122"/>
              </a:rPr>
              <a:t>, </a:t>
            </a:r>
            <a:r>
              <a:rPr lang="zh-CN" altLang="en-US" sz="2000" dirty="0">
                <a:solidFill>
                  <a:prstClr val="black"/>
                </a:solidFill>
                <a:latin typeface="楷体" pitchFamily="49" charset="-122"/>
                <a:ea typeface="楷体" pitchFamily="49" charset="-122"/>
              </a:rPr>
              <a:t>商人紧紧掌握着胡椒、香料、叙利亚棉花、 小麦、葡萄酒和食盐等海上大宗贸易。</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狄德罗</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百科全书</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显示</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在工业技术的发达和早熟程度方面</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威尼斯也处在欧洲工业中心之首。</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但威尼斯的商业资本主义胜过工业资本主义。“在发展技术和兴办资本主义企业等方面</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威尼斯与其说是领先</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不如说是落后。其原因或许在于：威尼斯历来主要与东方往来</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而意大利其他城市则更多地同西方 打交道。威尼斯的财富既然得来容易</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人们也就拘泥于成规旧例。</a:t>
            </a:r>
            <a:endParaRPr lang="zh-CN" altLang="en-US" sz="2000" dirty="0">
              <a:solidFill>
                <a:prstClr val="black"/>
              </a:solidFill>
              <a:latin typeface="楷体" pitchFamily="49" charset="-122"/>
              <a:ea typeface="楷体" pitchFamily="49" charset="-122"/>
            </a:endParaRPr>
          </a:p>
          <a:p>
            <a:pPr lvl="0">
              <a:buFont typeface="Wingdings" panose="05000000000000000000" pitchFamily="2" charset="2"/>
              <a:buChar char="l"/>
            </a:pPr>
            <a:r>
              <a:rPr lang="zh-CN" altLang="en-US" sz="2400" dirty="0">
                <a:solidFill>
                  <a:prstClr val="black"/>
                </a:solidFill>
                <a:latin typeface="楷体" pitchFamily="49" charset="-122"/>
                <a:ea typeface="楷体" pitchFamily="49" charset="-122"/>
              </a:rPr>
              <a:t>为促进城市发展：制定了专利法规。</a:t>
            </a:r>
            <a:endParaRPr lang="zh-CN" altLang="en-US" sz="24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为了建立政治威望</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威尼斯极力美化城市</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就在</a:t>
            </a:r>
            <a:r>
              <a:rPr lang="en-US" altLang="zh-CN" sz="2000" dirty="0">
                <a:solidFill>
                  <a:prstClr val="black"/>
                </a:solidFill>
                <a:latin typeface="楷体" pitchFamily="49" charset="-122"/>
                <a:ea typeface="楷体" pitchFamily="49" charset="-122"/>
              </a:rPr>
              <a:t>15</a:t>
            </a:r>
            <a:r>
              <a:rPr lang="zh-CN" altLang="en-US" sz="2000" dirty="0">
                <a:solidFill>
                  <a:prstClr val="black"/>
                </a:solidFill>
                <a:latin typeface="楷体" pitchFamily="49" charset="-122"/>
                <a:ea typeface="楷体" pitchFamily="49" charset="-122"/>
              </a:rPr>
              <a:t>世纪期间</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威尼斯逐渐改变了面貌；原来的夯土路改铺石子路面</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运河上的木桥和木板码头一律改砌石块</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其他市政建设还不算在内</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如开挖水井</a:t>
            </a:r>
            <a:r>
              <a:rPr lang="en-US" altLang="zh-CN" sz="2000" dirty="0">
                <a:solidFill>
                  <a:prstClr val="black"/>
                </a:solidFill>
                <a:latin typeface="楷体" pitchFamily="49" charset="-122"/>
                <a:ea typeface="楷体" pitchFamily="49" charset="-122"/>
              </a:rPr>
              <a:t>,</a:t>
            </a:r>
            <a:r>
              <a:rPr lang="zh-CN" altLang="en-US" sz="2000" dirty="0">
                <a:solidFill>
                  <a:prstClr val="black"/>
                </a:solidFill>
                <a:latin typeface="楷体" pitchFamily="49" charset="-122"/>
                <a:ea typeface="楷体" pitchFamily="49" charset="-122"/>
              </a:rPr>
              <a:t>清理有时变得奇臭难闻的市内运河。”</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r>
              <a:rPr lang="zh-CN" altLang="en-US" sz="2000" dirty="0">
                <a:solidFill>
                  <a:prstClr val="black"/>
                </a:solidFill>
                <a:latin typeface="楷体" pitchFamily="49" charset="-122"/>
                <a:ea typeface="楷体" pitchFamily="49" charset="-122"/>
              </a:rPr>
              <a:t>以上活动需要有效的技术。</a:t>
            </a:r>
            <a:endParaRPr lang="zh-CN" altLang="en-US" sz="2000" dirty="0">
              <a:solidFill>
                <a:prstClr val="black"/>
              </a:solidFill>
              <a:latin typeface="楷体" pitchFamily="49" charset="-122"/>
              <a:ea typeface="楷体" pitchFamily="49" charset="-122"/>
            </a:endParaRPr>
          </a:p>
          <a:p>
            <a:pPr lvl="1">
              <a:buFont typeface="Wingdings" panose="05000000000000000000" pitchFamily="2" charset="2"/>
              <a:buChar char="Ø"/>
            </a:pPr>
            <a:endParaRPr lang="en-US" altLang="zh-CN"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1.2 1474</a:t>
            </a:r>
            <a:r>
              <a:rPr lang="zh-CN" altLang="en-US" dirty="0"/>
              <a:t>年威尼斯专利法规范</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1.2.1 </a:t>
            </a:r>
            <a:r>
              <a:rPr lang="zh-CN" altLang="en-US" b="1" dirty="0">
                <a:latin typeface="+mn-ea"/>
                <a:ea typeface="+mn-ea"/>
              </a:rPr>
              <a:t>规范内容</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就现有史料而言，</a:t>
            </a:r>
            <a:r>
              <a:rPr lang="en-US" altLang="zh-CN" sz="2400" dirty="0">
                <a:solidFill>
                  <a:prstClr val="black"/>
                </a:solidFill>
                <a:latin typeface="+mj-ea"/>
                <a:ea typeface="+mj-ea"/>
              </a:rPr>
              <a:t>1474</a:t>
            </a:r>
            <a:r>
              <a:rPr lang="zh-CN" altLang="en-US" sz="2400" dirty="0">
                <a:solidFill>
                  <a:prstClr val="black"/>
                </a:solidFill>
                <a:latin typeface="+mj-ea"/>
                <a:ea typeface="+mj-ea"/>
              </a:rPr>
              <a:t>年威尼斯专利法规范应该是世界上最早的专利法规范。它规定：</a:t>
            </a:r>
            <a:endParaRPr lang="zh-CN" altLang="en-US" sz="2400" dirty="0">
              <a:solidFill>
                <a:prstClr val="black"/>
              </a:solidFill>
              <a:latin typeface="+mj-ea"/>
              <a:ea typeface="+mj-ea"/>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任何人在本城市制造了前所未有的、新而精巧的机械装置者</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一旦改进趋于完善至能够使用</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即应向市政机关登记。</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经登记确认后，本城其他任何人在</a:t>
            </a:r>
            <a:r>
              <a:rPr lang="en-US" altLang="zh-CN" sz="2400" dirty="0">
                <a:solidFill>
                  <a:prstClr val="black"/>
                </a:solidFill>
                <a:latin typeface="楷体" pitchFamily="49" charset="-122"/>
                <a:ea typeface="楷体" pitchFamily="49" charset="-122"/>
              </a:rPr>
              <a:t>10</a:t>
            </a:r>
            <a:r>
              <a:rPr lang="zh-CN" altLang="en-US" sz="2400" dirty="0">
                <a:solidFill>
                  <a:prstClr val="black"/>
                </a:solidFill>
                <a:latin typeface="楷体" pitchFamily="49" charset="-122"/>
                <a:ea typeface="楷体" pitchFamily="49" charset="-122"/>
              </a:rPr>
              <a:t>年内未经许可</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不得制造与该装置相同或相似的产品。</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如有制造者</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上述发明人有权在本城任何机关告发</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该机关可令侵权者赔偿一百金币</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并将该装置立即销毁。</a:t>
            </a:r>
            <a:endParaRPr lang="zh-CN" altLang="en-US" sz="2400" dirty="0">
              <a:solidFill>
                <a:prstClr val="black"/>
              </a:solidFill>
              <a:latin typeface="楷体" pitchFamily="49" charset="-122"/>
              <a:ea typeface="楷体" pitchFamily="49" charset="-122"/>
            </a:endParaRPr>
          </a:p>
          <a:p>
            <a:pPr marL="457200" lvl="1" indent="0">
              <a:buNone/>
            </a:pPr>
            <a:endParaRPr lang="en-US" altLang="zh-CN"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1.2 1474</a:t>
            </a:r>
            <a:r>
              <a:rPr lang="zh-CN" altLang="en-US" dirty="0"/>
              <a:t>年威尼斯专利法规范</a:t>
            </a:r>
            <a:endParaRPr lang="zh-CN" altLang="en-US" dirty="0"/>
          </a:p>
        </p:txBody>
      </p:sp>
      <p:sp>
        <p:nvSpPr>
          <p:cNvPr id="6" name="内容占位符 2"/>
          <p:cNvSpPr>
            <a:spLocks noGrp="1"/>
          </p:cNvSpPr>
          <p:nvPr>
            <p:ph idx="1"/>
          </p:nvPr>
        </p:nvSpPr>
        <p:spPr>
          <a:xfrm>
            <a:off x="590308" y="1130300"/>
            <a:ext cx="7863809" cy="5046663"/>
          </a:xfrm>
        </p:spPr>
        <p:txBody>
          <a:bodyPr>
            <a:noAutofit/>
          </a:bodyPr>
          <a:lstStyle/>
          <a:p>
            <a:r>
              <a:rPr lang="en-US" altLang="zh-CN" b="1" dirty="0">
                <a:latin typeface="+mn-ea"/>
                <a:ea typeface="+mn-ea"/>
              </a:rPr>
              <a:t>1.2.1 </a:t>
            </a:r>
            <a:r>
              <a:rPr lang="zh-CN" altLang="en-US" b="1" dirty="0">
                <a:latin typeface="+mn-ea"/>
                <a:ea typeface="+mn-ea"/>
              </a:rPr>
              <a:t>规范内容</a:t>
            </a:r>
            <a:endParaRPr lang="en-US" altLang="zh-CN" b="1" dirty="0">
              <a:latin typeface="+mn-ea"/>
              <a:ea typeface="+mn-ea"/>
            </a:endParaRPr>
          </a:p>
          <a:p>
            <a:pPr>
              <a:buFont typeface="Wingdings" panose="05000000000000000000" pitchFamily="2" charset="2"/>
              <a:buChar char="p"/>
            </a:pPr>
            <a:r>
              <a:rPr lang="zh-CN" altLang="en-US" sz="2400" dirty="0">
                <a:solidFill>
                  <a:prstClr val="black"/>
                </a:solidFill>
                <a:latin typeface="+mj-ea"/>
                <a:ea typeface="+mj-ea"/>
              </a:rPr>
              <a:t>威尼斯专利法规范的特点</a:t>
            </a:r>
            <a:r>
              <a:rPr lang="en-US" altLang="zh-CN" sz="2400" dirty="0">
                <a:solidFill>
                  <a:prstClr val="black"/>
                </a:solidFill>
                <a:latin typeface="+mj-ea"/>
                <a:ea typeface="+mj-ea"/>
              </a:rPr>
              <a:t>:</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保护对象仅限于机械装置；</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授予专利的实质条件为新颖性、实用性、创造性方面：初步</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精巧；</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授予专利权的形式条件为登记</a:t>
            </a:r>
            <a:r>
              <a:rPr lang="en-US" altLang="zh-CN" sz="2400" dirty="0">
                <a:solidFill>
                  <a:prstClr val="black"/>
                </a:solidFill>
                <a:latin typeface="楷体" pitchFamily="49" charset="-122"/>
                <a:ea typeface="楷体" pitchFamily="49" charset="-122"/>
              </a:rPr>
              <a:t>,</a:t>
            </a:r>
            <a:r>
              <a:rPr lang="zh-CN" altLang="en-US" sz="2400" dirty="0">
                <a:solidFill>
                  <a:prstClr val="black"/>
                </a:solidFill>
                <a:latin typeface="楷体" pitchFamily="49" charset="-122"/>
                <a:ea typeface="楷体" pitchFamily="49" charset="-122"/>
              </a:rPr>
              <a:t>并且登记是强制性的；</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将专利权内容限定为“制造、许可”；今天享有制造、销售、许诺销售或者使用、进口、转让、标记等专有权利</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对专利权有时间限制：</a:t>
            </a:r>
            <a:r>
              <a:rPr lang="en-US" altLang="zh-CN" sz="2400" dirty="0">
                <a:solidFill>
                  <a:prstClr val="black"/>
                </a:solidFill>
                <a:latin typeface="楷体" pitchFamily="49" charset="-122"/>
                <a:ea typeface="楷体" pitchFamily="49" charset="-122"/>
              </a:rPr>
              <a:t>10</a:t>
            </a:r>
            <a:r>
              <a:rPr lang="zh-CN" altLang="en-US" sz="2400" dirty="0">
                <a:solidFill>
                  <a:prstClr val="black"/>
                </a:solidFill>
                <a:latin typeface="楷体" pitchFamily="49" charset="-122"/>
                <a:ea typeface="楷体" pitchFamily="49" charset="-122"/>
              </a:rPr>
              <a:t>年</a:t>
            </a:r>
            <a:endParaRPr lang="zh-CN" altLang="en-US" sz="2400" dirty="0">
              <a:solidFill>
                <a:prstClr val="black"/>
              </a:solidFill>
              <a:latin typeface="楷体" pitchFamily="49" charset="-122"/>
              <a:ea typeface="楷体" pitchFamily="49" charset="-122"/>
            </a:endParaRPr>
          </a:p>
          <a:p>
            <a:pPr>
              <a:buFont typeface="Wingdings" panose="05000000000000000000" pitchFamily="2" charset="2"/>
              <a:buChar char="l"/>
            </a:pPr>
            <a:r>
              <a:rPr lang="zh-CN" altLang="en-US" sz="2400" dirty="0">
                <a:solidFill>
                  <a:prstClr val="black"/>
                </a:solidFill>
                <a:latin typeface="楷体" pitchFamily="49" charset="-122"/>
                <a:ea typeface="楷体" pitchFamily="49" charset="-122"/>
              </a:rPr>
              <a:t>对侵犯专利权的行为科以损害赔偿责任与销毁侵权产品的法律后果。</a:t>
            </a:r>
            <a:endParaRPr lang="zh-CN" altLang="en-US" sz="2400" dirty="0">
              <a:solidFill>
                <a:prstClr val="black"/>
              </a:solidFill>
              <a:latin typeface="楷体" pitchFamily="49" charset="-122"/>
              <a:ea typeface="楷体" pitchFamily="49" charset="-122"/>
            </a:endParaRPr>
          </a:p>
          <a:p>
            <a:pPr marL="457200" lvl="1" indent="0">
              <a:buNone/>
            </a:pPr>
            <a:endParaRPr lang="en-US" altLang="zh-CN" sz="2000" dirty="0">
              <a:solidFill>
                <a:prstClr val="black"/>
              </a:solidFill>
              <a:latin typeface="楷体" pitchFamily="49" charset="-122"/>
              <a:ea typeface="楷体" pitchFamily="49" charset="-122"/>
            </a:endParaRPr>
          </a:p>
          <a:p>
            <a:pPr marL="0" indent="0">
              <a:buNone/>
            </a:pPr>
            <a:endParaRPr lang="zh-CN" altLang="en-US" sz="2400" dirty="0">
              <a:solidFill>
                <a:prstClr val="black"/>
              </a:solidFill>
              <a:latin typeface="楷体" pitchFamily="49" charset="-122"/>
              <a:ea typeface="楷体" pitchFamily="49" charset="-122"/>
            </a:endParaRPr>
          </a:p>
          <a:p>
            <a:pPr marL="457200" lvl="1" indent="0">
              <a:buNone/>
            </a:pPr>
            <a:endParaRPr lang="zh-CN" altLang="en-US" sz="2000" dirty="0">
              <a:solidFill>
                <a:prstClr val="black"/>
              </a:solidFill>
              <a:latin typeface="楷体" pitchFamily="49" charset="-122"/>
              <a:ea typeface="楷体" pitchFamily="49" charset="-122"/>
            </a:endParaRPr>
          </a:p>
        </p:txBody>
      </p:sp>
    </p:spTree>
  </p:cSld>
  <p:clrMapOvr>
    <a:masterClrMapping/>
  </p:clrMapOvr>
</p:sld>
</file>

<file path=ppt/tags/tag1.xml><?xml version="1.0" encoding="utf-8"?>
<p:tagLst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 name="COMMONDATA" val="eyJoZGlkIjoiNzQ5MjA0ZjUxZDVlZTMyNGI3NjI3OTkxMjI5MjhkYTUifQ=="/>
</p:tagLst>
</file>

<file path=ppt/theme/theme1.xml><?xml version="1.0" encoding="utf-8"?>
<a:theme xmlns:a="http://schemas.openxmlformats.org/drawingml/2006/main" name="Office 主题">
  <a:themeElements>
    <a:clrScheme name="自定义 2">
      <a:dk1>
        <a:sysClr val="windowText" lastClr="000000"/>
      </a:dk1>
      <a:lt1>
        <a:sysClr val="window" lastClr="FFFFFF"/>
      </a:lt1>
      <a:dk2>
        <a:srgbClr val="44546A"/>
      </a:dk2>
      <a:lt2>
        <a:srgbClr val="E7E6E6"/>
      </a:lt2>
      <a:accent1>
        <a:srgbClr val="2A5989"/>
      </a:accent1>
      <a:accent2>
        <a:srgbClr val="ED7D31"/>
      </a:accent2>
      <a:accent3>
        <a:srgbClr val="A5A5A5"/>
      </a:accent3>
      <a:accent4>
        <a:srgbClr val="FFC000"/>
      </a:accent4>
      <a:accent5>
        <a:srgbClr val="2A5989"/>
      </a:accent5>
      <a:accent6>
        <a:srgbClr val="70AD47"/>
      </a:accent6>
      <a:hlink>
        <a:srgbClr val="0563C1"/>
      </a:hlink>
      <a:folHlink>
        <a:srgbClr val="954F72"/>
      </a:folHlink>
    </a:clrScheme>
    <a:fontScheme name="自定义 2">
      <a:majorFont>
        <a:latin typeface="Calibri Light"/>
        <a:ea typeface="华文中宋"/>
        <a:cs typeface=""/>
      </a:majorFont>
      <a:minorFont>
        <a:latin typeface="Calibri"/>
        <a:ea typeface="楷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17062</Words>
  <Application>WPS 文字</Application>
  <PresentationFormat>全屏显示(4:3)</PresentationFormat>
  <Paragraphs>789</Paragraphs>
  <Slides>66</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66</vt:i4>
      </vt:variant>
    </vt:vector>
  </HeadingPairs>
  <TitlesOfParts>
    <vt:vector size="86" baseType="lpstr">
      <vt:lpstr>Arial</vt:lpstr>
      <vt:lpstr>宋体</vt:lpstr>
      <vt:lpstr>Wingdings</vt:lpstr>
      <vt:lpstr>华文中宋</vt:lpstr>
      <vt:lpstr>DFKai-SB</vt:lpstr>
      <vt:lpstr>苹方-简</vt:lpstr>
      <vt:lpstr>楷体</vt:lpstr>
      <vt:lpstr>汉仪楷体KW</vt:lpstr>
      <vt:lpstr>Times New Roman</vt:lpstr>
      <vt:lpstr>Calibri</vt:lpstr>
      <vt:lpstr>微软雅黑</vt:lpstr>
      <vt:lpstr>汉仪旗黑</vt:lpstr>
      <vt:lpstr>宋体</vt:lpstr>
      <vt:lpstr>Arial Unicode MS</vt:lpstr>
      <vt:lpstr>汉仪书宋二KW</vt:lpstr>
      <vt:lpstr>Calibri Light</vt:lpstr>
      <vt:lpstr>Helvetica Neue</vt:lpstr>
      <vt:lpstr>等线</vt:lpstr>
      <vt:lpstr>汉仪中等线KW</vt:lpstr>
      <vt:lpstr>Office 主题</vt:lpstr>
      <vt:lpstr>第二讲 从威尼斯专利法规范到英国垄断法案及其对同时代科技发展的影响</vt:lpstr>
      <vt:lpstr>本章目录</vt:lpstr>
      <vt:lpstr>导入</vt:lpstr>
      <vt:lpstr>威尼斯专利法规范产生的历史背景及其内容和影响</vt:lpstr>
      <vt:lpstr>1.1 背景</vt:lpstr>
      <vt:lpstr>1.1 背景</vt:lpstr>
      <vt:lpstr>1.1 背景</vt:lpstr>
      <vt:lpstr>1.2 1474年威尼斯专利法规范</vt:lpstr>
      <vt:lpstr>1.2 1474年威尼斯专利法规范</vt:lpstr>
      <vt:lpstr>1.2 1474年威尼斯专利法规范</vt:lpstr>
      <vt:lpstr>1.2 1474年威尼斯专利法规范</vt:lpstr>
      <vt:lpstr>1.2 1474年威尼斯专利法规范</vt:lpstr>
      <vt:lpstr>1.2 1474年威尼斯专利法规范</vt:lpstr>
      <vt:lpstr>1.2 1474年威尼斯专利法规范</vt:lpstr>
      <vt:lpstr>1.2 1474年威尼斯专利法规范</vt:lpstr>
      <vt:lpstr>1.3 发展</vt:lpstr>
      <vt:lpstr>英国垄断法案产生的背景及其内容和影响</vt:lpstr>
      <vt:lpstr>2.1 背景</vt:lpstr>
      <vt:lpstr>2.1 背景</vt:lpstr>
      <vt:lpstr>2.1 背景</vt:lpstr>
      <vt:lpstr>2.1 背景</vt:lpstr>
      <vt:lpstr>2.1 背景</vt:lpstr>
      <vt:lpstr>2.1 背景</vt:lpstr>
      <vt:lpstr>2.1 背景</vt:lpstr>
      <vt:lpstr>2.1 背景</vt:lpstr>
      <vt:lpstr>2.1 背景</vt:lpstr>
      <vt:lpstr>2.1 背景</vt:lpstr>
      <vt:lpstr>2.1 背景</vt:lpstr>
      <vt:lpstr>2.1 背景</vt:lpstr>
      <vt:lpstr>2.1 背景</vt:lpstr>
      <vt:lpstr>2.1 背景</vt:lpstr>
      <vt:lpstr>2.1 背景</vt:lpstr>
      <vt:lpstr>2.1 背景</vt:lpstr>
      <vt:lpstr>2.1 背景</vt:lpstr>
      <vt:lpstr>案例：达西案 </vt:lpstr>
      <vt:lpstr>2.2英国垄断法案</vt:lpstr>
      <vt:lpstr>2.2英国垄断法案</vt:lpstr>
      <vt:lpstr>2.2英国垄断法案</vt:lpstr>
      <vt:lpstr>2.2英国垄断法案</vt:lpstr>
      <vt:lpstr>2.2英国垄断法案</vt:lpstr>
      <vt:lpstr>2.2英国垄断法案</vt:lpstr>
      <vt:lpstr>2.2英国垄断法案</vt:lpstr>
      <vt:lpstr>2.2英国垄断法案</vt:lpstr>
      <vt:lpstr>2.2英国垄断法案</vt:lpstr>
      <vt:lpstr>2.2英国垄断法案</vt:lpstr>
      <vt:lpstr>2.2英国垄断法案</vt:lpstr>
      <vt:lpstr>2.2英国垄断法案</vt:lpstr>
      <vt:lpstr>2.2英国垄断法案</vt:lpstr>
      <vt:lpstr>2.2英国垄断法案</vt:lpstr>
      <vt:lpstr>2.2英国垄断法案</vt:lpstr>
      <vt:lpstr>2.2英国垄断法案</vt:lpstr>
      <vt:lpstr>2.3对同时代科技发展的影响 </vt:lpstr>
      <vt:lpstr>2.3对同时代科技发展的影响 </vt:lpstr>
      <vt:lpstr>2.4专利法案的发展</vt:lpstr>
      <vt:lpstr>2.4专利法案的发展</vt:lpstr>
      <vt:lpstr>2.4专利法案的发展</vt:lpstr>
      <vt:lpstr>2.4专利法案的发展</vt:lpstr>
      <vt:lpstr>2.4专利法案的发展</vt:lpstr>
      <vt:lpstr>2.4专利法案的发展</vt:lpstr>
      <vt:lpstr>2.4专利法案的发展</vt:lpstr>
      <vt:lpstr>2.4专利法案的发展</vt:lpstr>
      <vt:lpstr>2.4专利法案的发展</vt:lpstr>
      <vt:lpstr>2.4专利法案的发展</vt:lpstr>
      <vt:lpstr>2.4专利法案的发展</vt:lpstr>
      <vt:lpstr>呼应开头</vt:lpstr>
      <vt:lpstr>谢谢各位同学！</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Max Wu</dc:creator>
  <cp:lastModifiedBy>Yu Wang</cp:lastModifiedBy>
  <cp:revision>101</cp:revision>
  <dcterms:created xsi:type="dcterms:W3CDTF">2025-10-10T12:48:41Z</dcterms:created>
  <dcterms:modified xsi:type="dcterms:W3CDTF">2025-10-10T12:48:41Z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3DAC663CBC7446E990D4009A15A25985</vt:lpwstr>
  </property>
  <property fmtid="{D5CDD505-2E9C-101B-9397-08002B2CF9AE}" pid="3" name="KSOProductBuildVer">
    <vt:lpwstr>2052-6.10.1.8873</vt:lpwstr>
  </property>
</Properties>
</file>